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315" r:id="rId2"/>
    <p:sldId id="539" r:id="rId3"/>
    <p:sldId id="544" r:id="rId4"/>
    <p:sldId id="547" r:id="rId5"/>
    <p:sldId id="550" r:id="rId6"/>
    <p:sldId id="551" r:id="rId7"/>
    <p:sldId id="549" r:id="rId8"/>
    <p:sldId id="552" r:id="rId9"/>
    <p:sldId id="553" r:id="rId10"/>
    <p:sldId id="554" r:id="rId11"/>
    <p:sldId id="555" r:id="rId12"/>
    <p:sldId id="556" r:id="rId13"/>
    <p:sldId id="557" r:id="rId14"/>
    <p:sldId id="558" r:id="rId15"/>
    <p:sldId id="559" r:id="rId16"/>
    <p:sldId id="561" r:id="rId17"/>
    <p:sldId id="560" r:id="rId18"/>
    <p:sldId id="562" r:id="rId19"/>
    <p:sldId id="564" r:id="rId20"/>
    <p:sldId id="565" r:id="rId21"/>
    <p:sldId id="566" r:id="rId22"/>
    <p:sldId id="563" r:id="rId23"/>
    <p:sldId id="567" r:id="rId24"/>
    <p:sldId id="569" r:id="rId25"/>
    <p:sldId id="568" r:id="rId26"/>
    <p:sldId id="548" r:id="rId27"/>
    <p:sldId id="537" r:id="rId28"/>
  </p:sldIdLst>
  <p:sldSz cx="12241213" cy="7200900"/>
  <p:notesSz cx="6858000" cy="9144000"/>
  <p:custDataLst>
    <p:tags r:id="rId30"/>
  </p:custDataLst>
  <p:defaultTextStyle>
    <a:defPPr>
      <a:defRPr lang="zh-CN"/>
    </a:defPPr>
    <a:lvl1pPr marL="0" algn="l" defTabSz="1243982" rtl="0" eaLnBrk="1" latinLnBrk="0" hangingPunct="1">
      <a:defRPr sz="2500" kern="1200">
        <a:solidFill>
          <a:schemeClr val="tx1"/>
        </a:solidFill>
        <a:latin typeface="+mn-lt"/>
        <a:ea typeface="+mn-ea"/>
        <a:cs typeface="+mn-cs"/>
      </a:defRPr>
    </a:lvl1pPr>
    <a:lvl2pPr marL="621990" algn="l" defTabSz="1243982" rtl="0" eaLnBrk="1" latinLnBrk="0" hangingPunct="1">
      <a:defRPr sz="2500" kern="1200">
        <a:solidFill>
          <a:schemeClr val="tx1"/>
        </a:solidFill>
        <a:latin typeface="+mn-lt"/>
        <a:ea typeface="+mn-ea"/>
        <a:cs typeface="+mn-cs"/>
      </a:defRPr>
    </a:lvl2pPr>
    <a:lvl3pPr marL="1243982" algn="l" defTabSz="1243982" rtl="0" eaLnBrk="1" latinLnBrk="0" hangingPunct="1">
      <a:defRPr sz="2500" kern="1200">
        <a:solidFill>
          <a:schemeClr val="tx1"/>
        </a:solidFill>
        <a:latin typeface="+mn-lt"/>
        <a:ea typeface="+mn-ea"/>
        <a:cs typeface="+mn-cs"/>
      </a:defRPr>
    </a:lvl3pPr>
    <a:lvl4pPr marL="1865972" algn="l" defTabSz="1243982" rtl="0" eaLnBrk="1" latinLnBrk="0" hangingPunct="1">
      <a:defRPr sz="2500" kern="1200">
        <a:solidFill>
          <a:schemeClr val="tx1"/>
        </a:solidFill>
        <a:latin typeface="+mn-lt"/>
        <a:ea typeface="+mn-ea"/>
        <a:cs typeface="+mn-cs"/>
      </a:defRPr>
    </a:lvl4pPr>
    <a:lvl5pPr marL="2487964" algn="l" defTabSz="1243982" rtl="0" eaLnBrk="1" latinLnBrk="0" hangingPunct="1">
      <a:defRPr sz="2500" kern="1200">
        <a:solidFill>
          <a:schemeClr val="tx1"/>
        </a:solidFill>
        <a:latin typeface="+mn-lt"/>
        <a:ea typeface="+mn-ea"/>
        <a:cs typeface="+mn-cs"/>
      </a:defRPr>
    </a:lvl5pPr>
    <a:lvl6pPr marL="3109954" algn="l" defTabSz="1243982" rtl="0" eaLnBrk="1" latinLnBrk="0" hangingPunct="1">
      <a:defRPr sz="2500" kern="1200">
        <a:solidFill>
          <a:schemeClr val="tx1"/>
        </a:solidFill>
        <a:latin typeface="+mn-lt"/>
        <a:ea typeface="+mn-ea"/>
        <a:cs typeface="+mn-cs"/>
      </a:defRPr>
    </a:lvl6pPr>
    <a:lvl7pPr marL="3731945" algn="l" defTabSz="1243982" rtl="0" eaLnBrk="1" latinLnBrk="0" hangingPunct="1">
      <a:defRPr sz="2500" kern="1200">
        <a:solidFill>
          <a:schemeClr val="tx1"/>
        </a:solidFill>
        <a:latin typeface="+mn-lt"/>
        <a:ea typeface="+mn-ea"/>
        <a:cs typeface="+mn-cs"/>
      </a:defRPr>
    </a:lvl7pPr>
    <a:lvl8pPr marL="4353936" algn="l" defTabSz="1243982" rtl="0" eaLnBrk="1" latinLnBrk="0" hangingPunct="1">
      <a:defRPr sz="2500" kern="1200">
        <a:solidFill>
          <a:schemeClr val="tx1"/>
        </a:solidFill>
        <a:latin typeface="+mn-lt"/>
        <a:ea typeface="+mn-ea"/>
        <a:cs typeface="+mn-cs"/>
      </a:defRPr>
    </a:lvl8pPr>
    <a:lvl9pPr marL="4975927" algn="l" defTabSz="1243982" rtl="0" eaLnBrk="1" latinLnBrk="0" hangingPunct="1">
      <a:defRPr sz="25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0"/>
      </p:ext>
    </p:extLst>
  </p:showPr>
  <p:clrMru>
    <a:srgbClr val="FF66FF"/>
    <a:srgbClr val="00AEEE"/>
    <a:srgbClr val="0303EB"/>
    <a:srgbClr val="F3F3F3"/>
    <a:srgbClr val="01AEEE"/>
    <a:srgbClr val="080808"/>
    <a:srgbClr val="72CD4F"/>
    <a:srgbClr val="FE9800"/>
    <a:srgbClr val="FFCC66"/>
    <a:srgbClr val="FFCC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D113A9D2-9D6B-4929-AA2D-F23B5EE8CBE7}" styleName="主题样式 2 - 强调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B4B98B0-60AC-42C2-AFA5-B58CD77FA1E5}" styleName="浅色样式 1 - 强调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浅色样式 2 - 强调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中度样式 4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2DE63D5-997A-4646-A377-4702673A728D}" styleName="浅色样式 2 - 强调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8799B23B-EC83-4686-B30A-512413B5E67A}" styleName="浅色样式 3 - 强调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浅色样式 3 - 强调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726" autoAdjust="0"/>
    <p:restoredTop sz="94039" autoAdjust="0"/>
  </p:normalViewPr>
  <p:slideViewPr>
    <p:cSldViewPr>
      <p:cViewPr varScale="1">
        <p:scale>
          <a:sx n="76" d="100"/>
          <a:sy n="76" d="100"/>
        </p:scale>
        <p:origin x="-564" y="-90"/>
      </p:cViewPr>
      <p:guideLst>
        <p:guide orient="horz" pos="2269"/>
        <p:guide pos="3856"/>
      </p:guideLst>
    </p:cSldViewPr>
  </p:slideViewPr>
  <p:outlineViewPr>
    <p:cViewPr>
      <p:scale>
        <a:sx n="33" d="100"/>
        <a:sy n="33" d="100"/>
      </p:scale>
      <p:origin x="0" y="-864"/>
    </p:cViewPr>
  </p:outlineViewPr>
  <p:notesTextViewPr>
    <p:cViewPr>
      <p:scale>
        <a:sx n="100" d="100"/>
        <a:sy n="100" d="100"/>
      </p:scale>
      <p:origin x="0" y="0"/>
    </p:cViewPr>
  </p:notesTextViewPr>
  <p:sorterViewPr>
    <p:cViewPr>
      <p:scale>
        <a:sx n="100" d="100"/>
        <a:sy n="100" d="100"/>
      </p:scale>
      <p:origin x="0" y="-289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D1ED5F-AB97-47B5-9F7B-ACDF41A6E0FD}" type="datetimeFigureOut">
              <a:rPr lang="zh-CN" altLang="en-US" smtClean="0"/>
              <a:pPr/>
              <a:t>2019/5/3</a:t>
            </a:fld>
            <a:endParaRPr lang="zh-CN" altLang="en-US"/>
          </a:p>
        </p:txBody>
      </p:sp>
      <p:sp>
        <p:nvSpPr>
          <p:cNvPr id="4" name="幻灯片图像占位符 3"/>
          <p:cNvSpPr>
            <a:spLocks noGrp="1" noRot="1" noChangeAspect="1"/>
          </p:cNvSpPr>
          <p:nvPr>
            <p:ph type="sldImg" idx="2"/>
          </p:nvPr>
        </p:nvSpPr>
        <p:spPr>
          <a:xfrm>
            <a:off x="514350" y="685800"/>
            <a:ext cx="58293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036312-6A05-4643-B813-780AEBCA5446}" type="slidenum">
              <a:rPr lang="zh-CN" altLang="en-US" smtClean="0"/>
              <a:pPr/>
              <a:t>‹#›</a:t>
            </a:fld>
            <a:endParaRPr lang="zh-CN" altLang="en-US"/>
          </a:p>
        </p:txBody>
      </p:sp>
    </p:spTree>
    <p:extLst>
      <p:ext uri="{BB962C8B-B14F-4D97-AF65-F5344CB8AC3E}">
        <p14:creationId xmlns="" xmlns:p14="http://schemas.microsoft.com/office/powerpoint/2010/main" val="1317660139"/>
      </p:ext>
    </p:extLst>
  </p:cSld>
  <p:clrMap bg1="lt1" tx1="dk1" bg2="lt2" tx2="dk2" accent1="accent1" accent2="accent2" accent3="accent3" accent4="accent4" accent5="accent5" accent6="accent6" hlink="hlink" folHlink="folHlink"/>
  <p:notesStyle>
    <a:lvl1pPr marL="0" algn="l" defTabSz="1243982" rtl="0" eaLnBrk="1" latinLnBrk="0" hangingPunct="1">
      <a:defRPr sz="1500" kern="1200">
        <a:solidFill>
          <a:schemeClr val="tx1"/>
        </a:solidFill>
        <a:latin typeface="+mn-lt"/>
        <a:ea typeface="+mn-ea"/>
        <a:cs typeface="+mn-cs"/>
      </a:defRPr>
    </a:lvl1pPr>
    <a:lvl2pPr marL="621990" algn="l" defTabSz="1243982" rtl="0" eaLnBrk="1" latinLnBrk="0" hangingPunct="1">
      <a:defRPr sz="1500" kern="1200">
        <a:solidFill>
          <a:schemeClr val="tx1"/>
        </a:solidFill>
        <a:latin typeface="+mn-lt"/>
        <a:ea typeface="+mn-ea"/>
        <a:cs typeface="+mn-cs"/>
      </a:defRPr>
    </a:lvl2pPr>
    <a:lvl3pPr marL="1243982" algn="l" defTabSz="1243982" rtl="0" eaLnBrk="1" latinLnBrk="0" hangingPunct="1">
      <a:defRPr sz="1500" kern="1200">
        <a:solidFill>
          <a:schemeClr val="tx1"/>
        </a:solidFill>
        <a:latin typeface="+mn-lt"/>
        <a:ea typeface="+mn-ea"/>
        <a:cs typeface="+mn-cs"/>
      </a:defRPr>
    </a:lvl3pPr>
    <a:lvl4pPr marL="1865972" algn="l" defTabSz="1243982" rtl="0" eaLnBrk="1" latinLnBrk="0" hangingPunct="1">
      <a:defRPr sz="1500" kern="1200">
        <a:solidFill>
          <a:schemeClr val="tx1"/>
        </a:solidFill>
        <a:latin typeface="+mn-lt"/>
        <a:ea typeface="+mn-ea"/>
        <a:cs typeface="+mn-cs"/>
      </a:defRPr>
    </a:lvl4pPr>
    <a:lvl5pPr marL="2487964" algn="l" defTabSz="1243982" rtl="0" eaLnBrk="1" latinLnBrk="0" hangingPunct="1">
      <a:defRPr sz="1500" kern="1200">
        <a:solidFill>
          <a:schemeClr val="tx1"/>
        </a:solidFill>
        <a:latin typeface="+mn-lt"/>
        <a:ea typeface="+mn-ea"/>
        <a:cs typeface="+mn-cs"/>
      </a:defRPr>
    </a:lvl5pPr>
    <a:lvl6pPr marL="3109954" algn="l" defTabSz="1243982" rtl="0" eaLnBrk="1" latinLnBrk="0" hangingPunct="1">
      <a:defRPr sz="1500" kern="1200">
        <a:solidFill>
          <a:schemeClr val="tx1"/>
        </a:solidFill>
        <a:latin typeface="+mn-lt"/>
        <a:ea typeface="+mn-ea"/>
        <a:cs typeface="+mn-cs"/>
      </a:defRPr>
    </a:lvl6pPr>
    <a:lvl7pPr marL="3731945" algn="l" defTabSz="1243982" rtl="0" eaLnBrk="1" latinLnBrk="0" hangingPunct="1">
      <a:defRPr sz="1500" kern="1200">
        <a:solidFill>
          <a:schemeClr val="tx1"/>
        </a:solidFill>
        <a:latin typeface="+mn-lt"/>
        <a:ea typeface="+mn-ea"/>
        <a:cs typeface="+mn-cs"/>
      </a:defRPr>
    </a:lvl7pPr>
    <a:lvl8pPr marL="4353936" algn="l" defTabSz="1243982" rtl="0" eaLnBrk="1" latinLnBrk="0" hangingPunct="1">
      <a:defRPr sz="1500" kern="1200">
        <a:solidFill>
          <a:schemeClr val="tx1"/>
        </a:solidFill>
        <a:latin typeface="+mn-lt"/>
        <a:ea typeface="+mn-ea"/>
        <a:cs typeface="+mn-cs"/>
      </a:defRPr>
    </a:lvl8pPr>
    <a:lvl9pPr marL="4975927" algn="l" defTabSz="1243982" rtl="0" eaLnBrk="1" latinLnBrk="0" hangingPunct="1">
      <a:defRPr sz="15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514350" y="685800"/>
            <a:ext cx="58293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1</a:t>
            </a:fld>
            <a:endParaRPr lang="zh-CN" altLang="en-US"/>
          </a:p>
        </p:txBody>
      </p:sp>
    </p:spTree>
    <p:extLst>
      <p:ext uri="{BB962C8B-B14F-4D97-AF65-F5344CB8AC3E}">
        <p14:creationId xmlns="" xmlns:p14="http://schemas.microsoft.com/office/powerpoint/2010/main" val="5453928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514350" y="685800"/>
            <a:ext cx="58293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2</a:t>
            </a:fld>
            <a:endParaRPr lang="zh-CN" altLang="en-US"/>
          </a:p>
        </p:txBody>
      </p:sp>
    </p:spTree>
    <p:extLst>
      <p:ext uri="{BB962C8B-B14F-4D97-AF65-F5344CB8AC3E}">
        <p14:creationId xmlns="" xmlns:p14="http://schemas.microsoft.com/office/powerpoint/2010/main" val="5453928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514350" y="685800"/>
            <a:ext cx="58293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27</a:t>
            </a:fld>
            <a:endParaRPr lang="zh-CN" altLang="en-US"/>
          </a:p>
        </p:txBody>
      </p:sp>
    </p:spTree>
    <p:extLst>
      <p:ext uri="{BB962C8B-B14F-4D97-AF65-F5344CB8AC3E}">
        <p14:creationId xmlns="" xmlns:p14="http://schemas.microsoft.com/office/powerpoint/2010/main" val="7154370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2019/5/3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cxnSp>
        <p:nvCxnSpPr>
          <p:cNvPr id="3" name="直接连接符 2"/>
          <p:cNvCxnSpPr/>
          <p:nvPr userDrawn="1"/>
        </p:nvCxnSpPr>
        <p:spPr>
          <a:xfrm>
            <a:off x="1011502" y="875557"/>
            <a:ext cx="10507405"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userDrawn="1"/>
        </p:nvGrpSpPr>
        <p:grpSpPr>
          <a:xfrm>
            <a:off x="336716" y="291205"/>
            <a:ext cx="578389" cy="587343"/>
            <a:chOff x="298460" y="987574"/>
            <a:chExt cx="288032" cy="279687"/>
          </a:xfrm>
        </p:grpSpPr>
        <p:sp>
          <p:nvSpPr>
            <p:cNvPr id="5" name="矩形 4"/>
            <p:cNvSpPr/>
            <p:nvPr/>
          </p:nvSpPr>
          <p:spPr>
            <a:xfrm>
              <a:off x="298460" y="987574"/>
              <a:ext cx="216024" cy="216024"/>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406472" y="1087241"/>
              <a:ext cx="180020" cy="180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userDrawn="1"/>
        </p:nvGrpSpPr>
        <p:grpSpPr>
          <a:xfrm>
            <a:off x="9344038" y="293364"/>
            <a:ext cx="439701" cy="459830"/>
            <a:chOff x="3543574" y="4265651"/>
            <a:chExt cx="414516" cy="414516"/>
          </a:xfrm>
        </p:grpSpPr>
        <p:sp>
          <p:nvSpPr>
            <p:cNvPr id="10" name="椭圆 9"/>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11" name="组合 10"/>
            <p:cNvGrpSpPr/>
            <p:nvPr/>
          </p:nvGrpSpPr>
          <p:grpSpPr>
            <a:xfrm>
              <a:off x="3629640" y="4325788"/>
              <a:ext cx="259976" cy="261734"/>
              <a:chOff x="5042691" y="2273922"/>
              <a:chExt cx="702937" cy="707690"/>
            </a:xfrm>
            <a:solidFill>
              <a:schemeClr val="bg1"/>
            </a:solidFill>
          </p:grpSpPr>
          <p:sp>
            <p:nvSpPr>
              <p:cNvPr id="12"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14" name="组合 13"/>
          <p:cNvGrpSpPr/>
          <p:nvPr userDrawn="1"/>
        </p:nvGrpSpPr>
        <p:grpSpPr>
          <a:xfrm>
            <a:off x="9922427" y="293364"/>
            <a:ext cx="439701" cy="459830"/>
            <a:chOff x="4102125" y="4265651"/>
            <a:chExt cx="414516" cy="414516"/>
          </a:xfrm>
        </p:grpSpPr>
        <p:sp>
          <p:nvSpPr>
            <p:cNvPr id="15" name="椭圆 1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16" name="组合 15"/>
            <p:cNvGrpSpPr/>
            <p:nvPr/>
          </p:nvGrpSpPr>
          <p:grpSpPr>
            <a:xfrm>
              <a:off x="4199233" y="4358783"/>
              <a:ext cx="238761" cy="198211"/>
              <a:chOff x="3132963" y="3140191"/>
              <a:chExt cx="645573" cy="535933"/>
            </a:xfrm>
            <a:solidFill>
              <a:schemeClr val="bg1"/>
            </a:solidFill>
          </p:grpSpPr>
          <p:sp>
            <p:nvSpPr>
              <p:cNvPr id="17"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8"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9"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0"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1"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2"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23" name="组合 22"/>
          <p:cNvGrpSpPr/>
          <p:nvPr userDrawn="1"/>
        </p:nvGrpSpPr>
        <p:grpSpPr>
          <a:xfrm>
            <a:off x="11079206" y="293364"/>
            <a:ext cx="439701" cy="459830"/>
            <a:chOff x="5181486" y="4265651"/>
            <a:chExt cx="414516" cy="414516"/>
          </a:xfrm>
        </p:grpSpPr>
        <p:sp>
          <p:nvSpPr>
            <p:cNvPr id="24" name="椭圆 23"/>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25" name="组合 24"/>
            <p:cNvGrpSpPr/>
            <p:nvPr/>
          </p:nvGrpSpPr>
          <p:grpSpPr>
            <a:xfrm>
              <a:off x="5287222" y="4375239"/>
              <a:ext cx="253419" cy="172633"/>
              <a:chOff x="4895160" y="4287159"/>
              <a:chExt cx="571418" cy="389258"/>
            </a:xfrm>
            <a:solidFill>
              <a:schemeClr val="bg1"/>
            </a:solidFill>
          </p:grpSpPr>
          <p:sp>
            <p:nvSpPr>
              <p:cNvPr id="26"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7"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8"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9"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0"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1"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2"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3"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4"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35" name="组合 34"/>
          <p:cNvGrpSpPr/>
          <p:nvPr userDrawn="1"/>
        </p:nvGrpSpPr>
        <p:grpSpPr>
          <a:xfrm>
            <a:off x="10500817" y="293364"/>
            <a:ext cx="439701" cy="459830"/>
            <a:chOff x="4626437" y="4265651"/>
            <a:chExt cx="414516" cy="414516"/>
          </a:xfrm>
        </p:grpSpPr>
        <p:sp>
          <p:nvSpPr>
            <p:cNvPr id="36" name="椭圆 35"/>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chemeClr val="bg1"/>
                </a:solidFill>
                <a:latin typeface="Calibri"/>
                <a:ea typeface="宋体" panose="02010600030101010101" pitchFamily="2" charset="-122"/>
              </a:endParaRPr>
            </a:p>
          </p:txBody>
        </p:sp>
        <p:grpSp>
          <p:nvGrpSpPr>
            <p:cNvPr id="37" name="组合 36"/>
            <p:cNvGrpSpPr/>
            <p:nvPr/>
          </p:nvGrpSpPr>
          <p:grpSpPr>
            <a:xfrm>
              <a:off x="4710891" y="4356960"/>
              <a:ext cx="232896" cy="199705"/>
              <a:chOff x="3546346" y="2339026"/>
              <a:chExt cx="897787" cy="769842"/>
            </a:xfrm>
            <a:solidFill>
              <a:schemeClr val="bg1"/>
            </a:solidFill>
          </p:grpSpPr>
          <p:sp>
            <p:nvSpPr>
              <p:cNvPr id="38"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9"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0"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1"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2"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3"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4"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3F3F3">
            <a:alpha val="0"/>
          </a:srgb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12061" y="288370"/>
            <a:ext cx="11017092" cy="1200150"/>
          </a:xfrm>
          <a:prstGeom prst="rect">
            <a:avLst/>
          </a:prstGeom>
        </p:spPr>
        <p:txBody>
          <a:bodyPr vert="horz" lIns="124398" tIns="62199" rIns="124398" bIns="62199"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12061" y="1680213"/>
            <a:ext cx="11017092" cy="4752261"/>
          </a:xfrm>
          <a:prstGeom prst="rect">
            <a:avLst/>
          </a:prstGeom>
        </p:spPr>
        <p:txBody>
          <a:bodyPr vert="horz" lIns="124398" tIns="62199" rIns="124398" bIns="62199"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612060" y="6674168"/>
            <a:ext cx="2856283" cy="383382"/>
          </a:xfrm>
          <a:prstGeom prst="rect">
            <a:avLst/>
          </a:prstGeom>
        </p:spPr>
        <p:txBody>
          <a:bodyPr vert="horz" lIns="124398" tIns="62199" rIns="124398" bIns="62199" rtlCol="0" anchor="ctr"/>
          <a:lstStyle>
            <a:lvl1pPr algn="l">
              <a:defRPr sz="1500">
                <a:solidFill>
                  <a:schemeClr val="tx1">
                    <a:tint val="75000"/>
                  </a:schemeClr>
                </a:solidFill>
              </a:defRPr>
            </a:lvl1pPr>
          </a:lstStyle>
          <a:p>
            <a:fld id="{530820CF-B880-4189-942D-D702A7CBA730}" type="datetimeFigureOut">
              <a:rPr lang="zh-CN" altLang="en-US" smtClean="0"/>
              <a:pPr/>
              <a:t>2019/5/3</a:t>
            </a:fld>
            <a:endParaRPr lang="zh-CN" altLang="en-US"/>
          </a:p>
        </p:txBody>
      </p:sp>
      <p:sp>
        <p:nvSpPr>
          <p:cNvPr id="5" name="页脚占位符 4"/>
          <p:cNvSpPr>
            <a:spLocks noGrp="1"/>
          </p:cNvSpPr>
          <p:nvPr>
            <p:ph type="ftr" sz="quarter" idx="3"/>
          </p:nvPr>
        </p:nvSpPr>
        <p:spPr>
          <a:xfrm>
            <a:off x="4182415" y="6674168"/>
            <a:ext cx="3876385" cy="383382"/>
          </a:xfrm>
          <a:prstGeom prst="rect">
            <a:avLst/>
          </a:prstGeom>
        </p:spPr>
        <p:txBody>
          <a:bodyPr vert="horz" lIns="124398" tIns="62199" rIns="124398" bIns="62199" rtlCol="0" anchor="ctr"/>
          <a:lstStyle>
            <a:lvl1pPr algn="ctr">
              <a:defRPr sz="15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72870" y="6674168"/>
            <a:ext cx="2856283" cy="383382"/>
          </a:xfrm>
          <a:prstGeom prst="rect">
            <a:avLst/>
          </a:prstGeom>
        </p:spPr>
        <p:txBody>
          <a:bodyPr vert="horz" lIns="124398" tIns="62199" rIns="124398" bIns="62199" rtlCol="0" anchor="ctr"/>
          <a:lstStyle>
            <a:lvl1pPr algn="r">
              <a:defRPr sz="15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50" r:id="rId1"/>
    <p:sldLayoutId id="2147483655" r:id="rId2"/>
  </p:sldLayoutIdLst>
  <p:timing>
    <p:tnLst>
      <p:par>
        <p:cTn id="1" dur="indefinite" restart="never" nodeType="tmRoot"/>
      </p:par>
    </p:tnLst>
  </p:timing>
  <p:txStyles>
    <p:titleStyle>
      <a:lvl1pPr algn="ctr" defTabSz="1243982" rtl="0" eaLnBrk="1" latinLnBrk="0" hangingPunct="1">
        <a:spcBef>
          <a:spcPct val="0"/>
        </a:spcBef>
        <a:buNone/>
        <a:defRPr sz="6100" kern="1200">
          <a:solidFill>
            <a:schemeClr val="tx1"/>
          </a:solidFill>
          <a:latin typeface="+mj-lt"/>
          <a:ea typeface="+mj-ea"/>
          <a:cs typeface="+mj-cs"/>
        </a:defRPr>
      </a:lvl1pPr>
    </p:titleStyle>
    <p:bodyStyle>
      <a:lvl1pPr marL="466493" indent="-466493" algn="l" defTabSz="1243982" rtl="0" eaLnBrk="1" latinLnBrk="0" hangingPunct="1">
        <a:spcBef>
          <a:spcPct val="20000"/>
        </a:spcBef>
        <a:buFont typeface="Arial" pitchFamily="34" charset="0"/>
        <a:buChar char="•"/>
        <a:defRPr sz="4400" kern="1200">
          <a:solidFill>
            <a:schemeClr val="tx1"/>
          </a:solidFill>
          <a:latin typeface="+mn-lt"/>
          <a:ea typeface="+mn-ea"/>
          <a:cs typeface="+mn-cs"/>
        </a:defRPr>
      </a:lvl1pPr>
      <a:lvl2pPr marL="1010735" indent="-388744" algn="l" defTabSz="1243982" rtl="0" eaLnBrk="1" latinLnBrk="0" hangingPunct="1">
        <a:spcBef>
          <a:spcPct val="20000"/>
        </a:spcBef>
        <a:buFont typeface="Arial" pitchFamily="34" charset="0"/>
        <a:buChar char="–"/>
        <a:defRPr sz="3800" kern="1200">
          <a:solidFill>
            <a:schemeClr val="tx1"/>
          </a:solidFill>
          <a:latin typeface="+mn-lt"/>
          <a:ea typeface="+mn-ea"/>
          <a:cs typeface="+mn-cs"/>
        </a:defRPr>
      </a:lvl2pPr>
      <a:lvl3pPr marL="1554977" indent="-310995" algn="l" defTabSz="1243982" rtl="0" eaLnBrk="1" latinLnBrk="0" hangingPunct="1">
        <a:spcBef>
          <a:spcPct val="20000"/>
        </a:spcBef>
        <a:buFont typeface="Arial" pitchFamily="34" charset="0"/>
        <a:buChar char="•"/>
        <a:defRPr sz="3300" kern="1200">
          <a:solidFill>
            <a:schemeClr val="tx1"/>
          </a:solidFill>
          <a:latin typeface="+mn-lt"/>
          <a:ea typeface="+mn-ea"/>
          <a:cs typeface="+mn-cs"/>
        </a:defRPr>
      </a:lvl3pPr>
      <a:lvl4pPr marL="2176968" indent="-310995" algn="l" defTabSz="1243982" rtl="0" eaLnBrk="1" latinLnBrk="0" hangingPunct="1">
        <a:spcBef>
          <a:spcPct val="20000"/>
        </a:spcBef>
        <a:buFont typeface="Arial" pitchFamily="34" charset="0"/>
        <a:buChar char="–"/>
        <a:defRPr sz="2800" kern="1200">
          <a:solidFill>
            <a:schemeClr val="tx1"/>
          </a:solidFill>
          <a:latin typeface="+mn-lt"/>
          <a:ea typeface="+mn-ea"/>
          <a:cs typeface="+mn-cs"/>
        </a:defRPr>
      </a:lvl4pPr>
      <a:lvl5pPr marL="2798960" indent="-310995" algn="l" defTabSz="1243982" rtl="0" eaLnBrk="1" latinLnBrk="0" hangingPunct="1">
        <a:spcBef>
          <a:spcPct val="20000"/>
        </a:spcBef>
        <a:buFont typeface="Arial" pitchFamily="34" charset="0"/>
        <a:buChar char="»"/>
        <a:defRPr sz="2800" kern="1200">
          <a:solidFill>
            <a:schemeClr val="tx1"/>
          </a:solidFill>
          <a:latin typeface="+mn-lt"/>
          <a:ea typeface="+mn-ea"/>
          <a:cs typeface="+mn-cs"/>
        </a:defRPr>
      </a:lvl5pPr>
      <a:lvl6pPr marL="3420950" indent="-310995" algn="l" defTabSz="1243982"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042942" indent="-310995" algn="l" defTabSz="1243982"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664932" indent="-310995" algn="l" defTabSz="1243982"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286923" indent="-310995" algn="l" defTabSz="1243982" rtl="0" eaLnBrk="1" latinLnBrk="0" hangingPunct="1">
        <a:spcBef>
          <a:spcPct val="20000"/>
        </a:spcBef>
        <a:buFont typeface="Arial" pitchFamily="34" charset="0"/>
        <a:buChar char="•"/>
        <a:defRPr sz="2800" kern="1200">
          <a:solidFill>
            <a:schemeClr val="tx1"/>
          </a:solidFill>
          <a:latin typeface="+mn-lt"/>
          <a:ea typeface="+mn-ea"/>
          <a:cs typeface="+mn-cs"/>
        </a:defRPr>
      </a:lvl9pPr>
    </p:bodyStyle>
    <p:otherStyle>
      <a:defPPr>
        <a:defRPr lang="zh-CN"/>
      </a:defPPr>
      <a:lvl1pPr marL="0" algn="l" defTabSz="1243982" rtl="0" eaLnBrk="1" latinLnBrk="0" hangingPunct="1">
        <a:defRPr sz="2500" kern="1200">
          <a:solidFill>
            <a:schemeClr val="tx1"/>
          </a:solidFill>
          <a:latin typeface="+mn-lt"/>
          <a:ea typeface="+mn-ea"/>
          <a:cs typeface="+mn-cs"/>
        </a:defRPr>
      </a:lvl1pPr>
      <a:lvl2pPr marL="621990" algn="l" defTabSz="1243982" rtl="0" eaLnBrk="1" latinLnBrk="0" hangingPunct="1">
        <a:defRPr sz="2500" kern="1200">
          <a:solidFill>
            <a:schemeClr val="tx1"/>
          </a:solidFill>
          <a:latin typeface="+mn-lt"/>
          <a:ea typeface="+mn-ea"/>
          <a:cs typeface="+mn-cs"/>
        </a:defRPr>
      </a:lvl2pPr>
      <a:lvl3pPr marL="1243982" algn="l" defTabSz="1243982" rtl="0" eaLnBrk="1" latinLnBrk="0" hangingPunct="1">
        <a:defRPr sz="2500" kern="1200">
          <a:solidFill>
            <a:schemeClr val="tx1"/>
          </a:solidFill>
          <a:latin typeface="+mn-lt"/>
          <a:ea typeface="+mn-ea"/>
          <a:cs typeface="+mn-cs"/>
        </a:defRPr>
      </a:lvl3pPr>
      <a:lvl4pPr marL="1865972" algn="l" defTabSz="1243982" rtl="0" eaLnBrk="1" latinLnBrk="0" hangingPunct="1">
        <a:defRPr sz="2500" kern="1200">
          <a:solidFill>
            <a:schemeClr val="tx1"/>
          </a:solidFill>
          <a:latin typeface="+mn-lt"/>
          <a:ea typeface="+mn-ea"/>
          <a:cs typeface="+mn-cs"/>
        </a:defRPr>
      </a:lvl4pPr>
      <a:lvl5pPr marL="2487964" algn="l" defTabSz="1243982" rtl="0" eaLnBrk="1" latinLnBrk="0" hangingPunct="1">
        <a:defRPr sz="2500" kern="1200">
          <a:solidFill>
            <a:schemeClr val="tx1"/>
          </a:solidFill>
          <a:latin typeface="+mn-lt"/>
          <a:ea typeface="+mn-ea"/>
          <a:cs typeface="+mn-cs"/>
        </a:defRPr>
      </a:lvl5pPr>
      <a:lvl6pPr marL="3109954" algn="l" defTabSz="1243982" rtl="0" eaLnBrk="1" latinLnBrk="0" hangingPunct="1">
        <a:defRPr sz="2500" kern="1200">
          <a:solidFill>
            <a:schemeClr val="tx1"/>
          </a:solidFill>
          <a:latin typeface="+mn-lt"/>
          <a:ea typeface="+mn-ea"/>
          <a:cs typeface="+mn-cs"/>
        </a:defRPr>
      </a:lvl6pPr>
      <a:lvl7pPr marL="3731945" algn="l" defTabSz="1243982" rtl="0" eaLnBrk="1" latinLnBrk="0" hangingPunct="1">
        <a:defRPr sz="2500" kern="1200">
          <a:solidFill>
            <a:schemeClr val="tx1"/>
          </a:solidFill>
          <a:latin typeface="+mn-lt"/>
          <a:ea typeface="+mn-ea"/>
          <a:cs typeface="+mn-cs"/>
        </a:defRPr>
      </a:lvl7pPr>
      <a:lvl8pPr marL="4353936" algn="l" defTabSz="1243982" rtl="0" eaLnBrk="1" latinLnBrk="0" hangingPunct="1">
        <a:defRPr sz="2500" kern="1200">
          <a:solidFill>
            <a:schemeClr val="tx1"/>
          </a:solidFill>
          <a:latin typeface="+mn-lt"/>
          <a:ea typeface="+mn-ea"/>
          <a:cs typeface="+mn-cs"/>
        </a:defRPr>
      </a:lvl8pPr>
      <a:lvl9pPr marL="4975927" algn="l" defTabSz="1243982" rtl="0" eaLnBrk="1" latinLnBrk="0" hangingPunct="1">
        <a:defRPr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4886334"/>
            <a:ext cx="12241213" cy="2314566"/>
          </a:xfrm>
          <a:prstGeom prst="rect">
            <a:avLst/>
          </a:prstGeom>
          <a:solidFill>
            <a:schemeClr val="accent1"/>
          </a:solidFill>
          <a:ln>
            <a:noFill/>
          </a:ln>
          <a:effectLst>
            <a:outerShdw blurRad="50800" dist="381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4398" tIns="62199" rIns="124398" bIns="62199" rtlCol="0" anchor="ctr"/>
          <a:lstStyle/>
          <a:p>
            <a:pPr algn="ctr"/>
            <a:endParaRPr lang="zh-CN" altLang="en-US"/>
          </a:p>
        </p:txBody>
      </p:sp>
      <p:sp>
        <p:nvSpPr>
          <p:cNvPr id="6" name="TextBox 7"/>
          <p:cNvSpPr txBox="1">
            <a:spLocks noChangeArrowheads="1"/>
          </p:cNvSpPr>
          <p:nvPr/>
        </p:nvSpPr>
        <p:spPr bwMode="auto">
          <a:xfrm>
            <a:off x="1119946" y="2100252"/>
            <a:ext cx="9826974" cy="964112"/>
          </a:xfrm>
          <a:prstGeom prst="rect">
            <a:avLst/>
          </a:prstGeom>
          <a:noFill/>
          <a:ln w="9525">
            <a:noFill/>
            <a:miter lim="800000"/>
            <a:headEnd/>
            <a:tailEnd/>
          </a:ln>
        </p:spPr>
        <p:txBody>
          <a:bodyPr lIns="124398" tIns="62199" rIns="124398" bIns="62199">
            <a:spAutoFit/>
          </a:bodyPr>
          <a:lstStyle/>
          <a:p>
            <a:pPr marL="466493" indent="-466493" algn="ctr">
              <a:lnSpc>
                <a:spcPts val="7346"/>
              </a:lnSpc>
              <a:spcBef>
                <a:spcPct val="0"/>
              </a:spcBef>
              <a:defRPr/>
            </a:pPr>
            <a:r>
              <a:rPr lang="zh-CN" altLang="en-US" sz="4900" b="1" dirty="0" smtClean="0">
                <a:solidFill>
                  <a:srgbClr val="000000"/>
                </a:solidFill>
                <a:effectLst>
                  <a:outerShdw blurRad="38100" dist="38100" dir="2700000" algn="tl">
                    <a:srgbClr val="C0C0C0"/>
                  </a:outerShdw>
                </a:effectLst>
                <a:latin typeface="Arial" pitchFamily="34" charset="0"/>
                <a:ea typeface="黑体" pitchFamily="49" charset="-122"/>
              </a:rPr>
              <a:t>城市轨道交通信号基础</a:t>
            </a:r>
            <a:endParaRPr lang="zh-CN" altLang="en-US" sz="3800" b="1" dirty="0">
              <a:solidFill>
                <a:srgbClr val="000000"/>
              </a:solidFill>
              <a:effectLst>
                <a:outerShdw blurRad="38100" dist="38100" dir="2700000" algn="tl">
                  <a:srgbClr val="C0C0C0"/>
                </a:outerShdw>
              </a:effectLst>
              <a:latin typeface="Arial" pitchFamily="34" charset="0"/>
              <a:ea typeface="黑体" pitchFamily="49" charset="-122"/>
            </a:endParaRPr>
          </a:p>
        </p:txBody>
      </p:sp>
      <p:sp>
        <p:nvSpPr>
          <p:cNvPr id="8" name="Rectangle 9"/>
          <p:cNvSpPr>
            <a:spLocks noChangeArrowheads="1"/>
          </p:cNvSpPr>
          <p:nvPr/>
        </p:nvSpPr>
        <p:spPr bwMode="auto">
          <a:xfrm>
            <a:off x="5549102" y="3529012"/>
            <a:ext cx="6500858" cy="1313498"/>
          </a:xfrm>
          <a:prstGeom prst="rect">
            <a:avLst/>
          </a:prstGeom>
          <a:noFill/>
          <a:ln w="9525">
            <a:noFill/>
            <a:miter lim="800000"/>
            <a:headEnd/>
            <a:tailEnd/>
          </a:ln>
        </p:spPr>
        <p:txBody>
          <a:bodyPr wrap="none" lIns="124398" tIns="62199" rIns="124398" bIns="62199" anchor="ctr"/>
          <a:lstStyle/>
          <a:p>
            <a:pPr algn="ctr">
              <a:spcBef>
                <a:spcPct val="0"/>
              </a:spcBef>
            </a:pPr>
            <a:r>
              <a:rPr lang="zh-CN" altLang="en-US" sz="3800" b="1" dirty="0" smtClean="0">
                <a:solidFill>
                  <a:srgbClr val="000000"/>
                </a:solidFill>
                <a:latin typeface="华文新魏" pitchFamily="2" charset="-122"/>
                <a:ea typeface="华文新魏" pitchFamily="2" charset="-122"/>
              </a:rPr>
              <a:t>制作人：</a:t>
            </a:r>
            <a:r>
              <a:rPr lang="en-US" altLang="zh-CN" sz="3800" b="1" smtClean="0">
                <a:solidFill>
                  <a:srgbClr val="000000"/>
                </a:solidFill>
                <a:latin typeface="Vivaldi" pitchFamily="66" charset="0"/>
                <a:ea typeface="华文新魏" pitchFamily="2" charset="-122"/>
              </a:rPr>
              <a:t>TLN</a:t>
            </a:r>
            <a:endParaRPr lang="zh-CN" altLang="en-US" sz="3800" smtClean="0">
              <a:solidFill>
                <a:srgbClr val="000000"/>
              </a:solidFill>
              <a:latin typeface="Vivaldi" pitchFamily="66" charset="0"/>
              <a:ea typeface="华文新魏" pitchFamily="2" charset="-122"/>
            </a:endParaRPr>
          </a:p>
        </p:txBody>
      </p:sp>
      <p:pic>
        <p:nvPicPr>
          <p:cNvPr id="46081" name="Picture 1" descr="C:\Users\Administrator\Desktop\地铁1号线照片\640584187408679230.jpg"/>
          <p:cNvPicPr>
            <a:picLocks noChangeAspect="1" noChangeArrowheads="1"/>
          </p:cNvPicPr>
          <p:nvPr/>
        </p:nvPicPr>
        <p:blipFill>
          <a:blip r:embed="rId3" cstate="print"/>
          <a:srcRect/>
          <a:stretch>
            <a:fillRect/>
          </a:stretch>
        </p:blipFill>
        <p:spPr bwMode="auto">
          <a:xfrm>
            <a:off x="262690" y="5100648"/>
            <a:ext cx="3714776" cy="1797704"/>
          </a:xfrm>
          <a:prstGeom prst="rect">
            <a:avLst/>
          </a:prstGeom>
          <a:ln>
            <a:noFill/>
          </a:ln>
          <a:effectLst>
            <a:outerShdw blurRad="292100" dist="139700" dir="2700000" algn="tl" rotWithShape="0">
              <a:srgbClr val="333333">
                <a:alpha val="65000"/>
              </a:srgbClr>
            </a:outerShdw>
          </a:effectLst>
        </p:spPr>
      </p:pic>
      <p:pic>
        <p:nvPicPr>
          <p:cNvPr id="46082" name="Picture 2" descr="C:\Users\Administrator\Desktop\地铁1号线照片\728606857355816833.jpg"/>
          <p:cNvPicPr>
            <a:picLocks noChangeAspect="1" noChangeArrowheads="1"/>
          </p:cNvPicPr>
          <p:nvPr/>
        </p:nvPicPr>
        <p:blipFill>
          <a:blip r:embed="rId4"/>
          <a:srcRect/>
          <a:stretch>
            <a:fillRect/>
          </a:stretch>
        </p:blipFill>
        <p:spPr bwMode="auto">
          <a:xfrm>
            <a:off x="4191780" y="5100648"/>
            <a:ext cx="3857652" cy="1814500"/>
          </a:xfrm>
          <a:prstGeom prst="rect">
            <a:avLst/>
          </a:prstGeom>
          <a:ln>
            <a:noFill/>
          </a:ln>
          <a:effectLst>
            <a:outerShdw blurRad="292100" dist="139700" dir="2700000" algn="tl" rotWithShape="0">
              <a:srgbClr val="333333">
                <a:alpha val="65000"/>
              </a:srgbClr>
            </a:outerShdw>
          </a:effectLst>
        </p:spPr>
      </p:pic>
      <p:pic>
        <p:nvPicPr>
          <p:cNvPr id="46083" name="Picture 3" descr="C:\Users\Administrator\AppData\Roaming\Tencent\Users\603359521\QQ\WinTemp\RichOle\N7~6Z6}]4[LR(G]`L{7EQPA.png"/>
          <p:cNvPicPr>
            <a:picLocks noChangeAspect="1" noChangeArrowheads="1"/>
          </p:cNvPicPr>
          <p:nvPr/>
        </p:nvPicPr>
        <p:blipFill>
          <a:blip r:embed="rId5"/>
          <a:srcRect/>
          <a:stretch>
            <a:fillRect/>
          </a:stretch>
        </p:blipFill>
        <p:spPr bwMode="auto">
          <a:xfrm>
            <a:off x="8263746" y="5100648"/>
            <a:ext cx="3714776" cy="1822376"/>
          </a:xfrm>
          <a:prstGeom prst="rect">
            <a:avLst/>
          </a:prstGeom>
          <a:ln>
            <a:noFill/>
          </a:ln>
          <a:effectLst>
            <a:outerShdw blurRad="292100" dist="139700" dir="2700000" algn="tl" rotWithShape="0">
              <a:srgbClr val="333333">
                <a:alpha val="65000"/>
              </a:srgbClr>
            </a:outerShdw>
          </a:effectLst>
        </p:spPr>
      </p:pic>
      <p:pic>
        <p:nvPicPr>
          <p:cNvPr id="60418" name="Picture 2" descr="C:\Users\Administrator\Desktop\信号基础课程材料\微信图片_20181220141801.png"/>
          <p:cNvPicPr>
            <a:picLocks noChangeAspect="1" noChangeArrowheads="1"/>
          </p:cNvPicPr>
          <p:nvPr/>
        </p:nvPicPr>
        <p:blipFill>
          <a:blip r:embed="rId6" cstate="print"/>
          <a:srcRect/>
          <a:stretch>
            <a:fillRect/>
          </a:stretch>
        </p:blipFill>
        <p:spPr bwMode="auto">
          <a:xfrm>
            <a:off x="119814" y="314302"/>
            <a:ext cx="4643470" cy="1032797"/>
          </a:xfrm>
          <a:prstGeom prst="rect">
            <a:avLst/>
          </a:prstGeom>
          <a:noFill/>
        </p:spPr>
      </p:pic>
    </p:spTree>
    <p:extLst>
      <p:ext uri="{BB962C8B-B14F-4D97-AF65-F5344CB8AC3E}">
        <p14:creationId xmlns="" xmlns:p14="http://schemas.microsoft.com/office/powerpoint/2010/main" val="3900865189"/>
      </p:ext>
    </p:extLst>
  </p:cSld>
  <p:clrMapOvr>
    <a:masterClrMapping/>
  </p:clrMapOvr>
  <mc:AlternateContent xmlns:mc="http://schemas.openxmlformats.org/markup-compatibility/2006">
    <mc:Choice xmlns="" xmlns:p14="http://schemas.microsoft.com/office/powerpoint/2010/main" Requires="p14">
      <p:transition p14:dur="250" advClick="0">
        <p:fade/>
      </p:transition>
    </mc:Choice>
    <mc:Fallback>
      <p:transition advClick="0">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2771146"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4.2.1  </a:t>
            </a:r>
            <a:r>
              <a:rPr lang="zh-CN" altLang="en-US" sz="2800" b="1" dirty="0" smtClean="0">
                <a:solidFill>
                  <a:srgbClr val="0070C0"/>
                </a:solidFill>
                <a:latin typeface="微软雅黑" pitchFamily="34" charset="-122"/>
                <a:ea typeface="微软雅黑" pitchFamily="34" charset="-122"/>
                <a:sym typeface="Arial" pitchFamily="34" charset="0"/>
              </a:rPr>
              <a:t>固定闭塞</a:t>
            </a:r>
            <a:endParaRPr lang="zh-CN" altLang="en-US" sz="2800" dirty="0">
              <a:solidFill>
                <a:srgbClr val="0070C0"/>
              </a:solidFill>
            </a:endParaRPr>
          </a:p>
        </p:txBody>
      </p:sp>
      <p:grpSp>
        <p:nvGrpSpPr>
          <p:cNvPr id="3" name="组合 2"/>
          <p:cNvGrpSpPr/>
          <p:nvPr/>
        </p:nvGrpSpPr>
        <p:grpSpPr>
          <a:xfrm>
            <a:off x="691318" y="1242996"/>
            <a:ext cx="4790719" cy="461665"/>
            <a:chOff x="548443" y="1281397"/>
            <a:chExt cx="4790719"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4362092" cy="461665"/>
            </a:xfrm>
            <a:prstGeom prst="rect">
              <a:avLst/>
            </a:prstGeom>
          </p:spPr>
          <p:txBody>
            <a:bodyPr wrap="none">
              <a:spAutoFit/>
            </a:bodyPr>
            <a:lstStyle/>
            <a:p>
              <a:r>
                <a:rPr lang="en-US" altLang="zh-CN" sz="2400" b="1" dirty="0" smtClean="0"/>
                <a:t>2</a:t>
              </a:r>
              <a:r>
                <a:rPr lang="zh-CN" altLang="en-US" sz="2400" b="1" dirty="0" smtClean="0"/>
                <a:t>、分级制动模式</a:t>
              </a:r>
              <a:r>
                <a:rPr lang="zh-CN" altLang="en-US" sz="2400" b="1" dirty="0" smtClean="0">
                  <a:solidFill>
                    <a:srgbClr val="0303EB"/>
                  </a:solidFill>
                </a:rPr>
                <a:t>（讨论分析）</a:t>
              </a:r>
              <a:endParaRPr lang="zh-CN" altLang="en-US" sz="2400" b="1" dirty="0">
                <a:solidFill>
                  <a:srgbClr val="0303EB"/>
                </a:solidFill>
              </a:endParaRPr>
            </a:p>
          </p:txBody>
        </p:sp>
      </p:grpSp>
      <p:sp>
        <p:nvSpPr>
          <p:cNvPr id="7" name="矩形 6"/>
          <p:cNvSpPr/>
          <p:nvPr/>
        </p:nvSpPr>
        <p:spPr>
          <a:xfrm>
            <a:off x="191252" y="2028814"/>
            <a:ext cx="3669594" cy="400110"/>
          </a:xfrm>
          <a:prstGeom prst="rect">
            <a:avLst/>
          </a:prstGeom>
        </p:spPr>
        <p:txBody>
          <a:bodyPr wrap="none">
            <a:spAutoFit/>
          </a:bodyPr>
          <a:lstStyle/>
          <a:p>
            <a:r>
              <a:rPr lang="zh-CN" altLang="en-US" sz="2000" b="1" dirty="0" smtClean="0"/>
              <a:t>（</a:t>
            </a:r>
            <a:r>
              <a:rPr lang="en-US" sz="2000" b="1" dirty="0" smtClean="0"/>
              <a:t>1</a:t>
            </a:r>
            <a:r>
              <a:rPr lang="zh-CN" altLang="en-US" sz="2000" b="1" dirty="0" smtClean="0"/>
              <a:t>）阶梯型分级速度控制模式</a:t>
            </a:r>
            <a:endParaRPr lang="zh-CN" altLang="en-US" sz="2000" b="1" dirty="0"/>
          </a:p>
        </p:txBody>
      </p:sp>
      <p:grpSp>
        <p:nvGrpSpPr>
          <p:cNvPr id="8" name="组合 7"/>
          <p:cNvGrpSpPr/>
          <p:nvPr/>
        </p:nvGrpSpPr>
        <p:grpSpPr>
          <a:xfrm>
            <a:off x="691318" y="2743194"/>
            <a:ext cx="7286676" cy="2524614"/>
            <a:chOff x="1082641" y="2559602"/>
            <a:chExt cx="7286676" cy="2524614"/>
          </a:xfrm>
        </p:grpSpPr>
        <p:cxnSp>
          <p:nvCxnSpPr>
            <p:cNvPr id="9" name="直接连接符 8"/>
            <p:cNvCxnSpPr/>
            <p:nvPr/>
          </p:nvCxnSpPr>
          <p:spPr>
            <a:xfrm>
              <a:off x="1214414" y="3286124"/>
              <a:ext cx="7154903"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0" name="组合 5"/>
            <p:cNvGrpSpPr/>
            <p:nvPr/>
          </p:nvGrpSpPr>
          <p:grpSpPr>
            <a:xfrm>
              <a:off x="1654145" y="3000372"/>
              <a:ext cx="428628" cy="285752"/>
              <a:chOff x="1582707" y="2285992"/>
              <a:chExt cx="682172" cy="285752"/>
            </a:xfrm>
          </p:grpSpPr>
          <p:sp>
            <p:nvSpPr>
              <p:cNvPr id="34" name="椭圆 33"/>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9"/>
            <p:cNvGrpSpPr/>
            <p:nvPr/>
          </p:nvGrpSpPr>
          <p:grpSpPr>
            <a:xfrm>
              <a:off x="6797681" y="3000372"/>
              <a:ext cx="428628" cy="285752"/>
              <a:chOff x="1582707" y="2285992"/>
              <a:chExt cx="682172" cy="285752"/>
            </a:xfrm>
          </p:grpSpPr>
          <p:sp>
            <p:nvSpPr>
              <p:cNvPr id="31" name="椭圆 30"/>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32"/>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任意多边形 11"/>
            <p:cNvSpPr/>
            <p:nvPr/>
          </p:nvSpPr>
          <p:spPr>
            <a:xfrm>
              <a:off x="2219325" y="3233738"/>
              <a:ext cx="0" cy="104775"/>
            </a:xfrm>
            <a:custGeom>
              <a:avLst/>
              <a:gdLst>
                <a:gd name="connsiteX0" fmla="*/ 0 w 0"/>
                <a:gd name="connsiteY0" fmla="*/ 0 h 104775"/>
                <a:gd name="connsiteX1" fmla="*/ 0 w 0"/>
                <a:gd name="connsiteY1" fmla="*/ 104775 h 104775"/>
              </a:gdLst>
              <a:ahLst/>
              <a:cxnLst>
                <a:cxn ang="0">
                  <a:pos x="connsiteX0" y="connsiteY0"/>
                </a:cxn>
                <a:cxn ang="0">
                  <a:pos x="connsiteX1" y="connsiteY1"/>
                </a:cxn>
              </a:cxnLst>
              <a:rect l="l" t="t" r="r" b="b"/>
              <a:pathLst>
                <a:path h="104775">
                  <a:moveTo>
                    <a:pt x="0" y="0"/>
                  </a:moveTo>
                  <a:lnTo>
                    <a:pt x="0" y="104775"/>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13" name="直接箭头连接符 12"/>
            <p:cNvCxnSpPr/>
            <p:nvPr/>
          </p:nvCxnSpPr>
          <p:spPr>
            <a:xfrm rot="10800000" flipH="1" flipV="1">
              <a:off x="4225913" y="2988230"/>
              <a:ext cx="1571636" cy="1588"/>
            </a:xfrm>
            <a:prstGeom prst="straightConnector1">
              <a:avLst/>
            </a:prstGeom>
            <a:ln w="28575">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4583103" y="2559602"/>
              <a:ext cx="955711" cy="369332"/>
            </a:xfrm>
            <a:prstGeom prst="rect">
              <a:avLst/>
            </a:prstGeom>
          </p:spPr>
          <p:txBody>
            <a:bodyPr wrap="none">
              <a:spAutoFit/>
            </a:bodyPr>
            <a:lstStyle/>
            <a:p>
              <a:pPr algn="ctr"/>
              <a:r>
                <a:rPr lang="zh-CN" altLang="en-US" dirty="0" smtClean="0"/>
                <a:t> </a:t>
              </a:r>
              <a:r>
                <a:rPr lang="zh-CN" altLang="en-US" sz="1400" dirty="0" smtClean="0"/>
                <a:t>运行方向</a:t>
              </a:r>
              <a:endParaRPr lang="zh-CN" altLang="en-US" sz="1400" dirty="0"/>
            </a:p>
          </p:txBody>
        </p:sp>
        <p:sp>
          <p:nvSpPr>
            <p:cNvPr id="15" name="任意多边形 14"/>
            <p:cNvSpPr/>
            <p:nvPr/>
          </p:nvSpPr>
          <p:spPr>
            <a:xfrm>
              <a:off x="1225517" y="4786322"/>
              <a:ext cx="7143800" cy="45719"/>
            </a:xfrm>
            <a:custGeom>
              <a:avLst/>
              <a:gdLst>
                <a:gd name="connsiteX0" fmla="*/ 0 w 5791200"/>
                <a:gd name="connsiteY0" fmla="*/ 0 h 0"/>
                <a:gd name="connsiteX1" fmla="*/ 5791200 w 5791200"/>
                <a:gd name="connsiteY1" fmla="*/ 0 h 0"/>
              </a:gdLst>
              <a:ahLst/>
              <a:cxnLst>
                <a:cxn ang="0">
                  <a:pos x="connsiteX0" y="connsiteY0"/>
                </a:cxn>
                <a:cxn ang="0">
                  <a:pos x="connsiteX1" y="connsiteY1"/>
                </a:cxn>
              </a:cxnLst>
              <a:rect l="l" t="t" r="r" b="b"/>
              <a:pathLst>
                <a:path w="5791200">
                  <a:moveTo>
                    <a:pt x="0" y="0"/>
                  </a:moveTo>
                  <a:lnTo>
                    <a:pt x="5791200" y="0"/>
                  </a:ln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任意多边形 15"/>
            <p:cNvSpPr/>
            <p:nvPr/>
          </p:nvSpPr>
          <p:spPr>
            <a:xfrm>
              <a:off x="2220686" y="3280229"/>
              <a:ext cx="0" cy="1509485"/>
            </a:xfrm>
            <a:custGeom>
              <a:avLst/>
              <a:gdLst>
                <a:gd name="connsiteX0" fmla="*/ 0 w 0"/>
                <a:gd name="connsiteY0" fmla="*/ 0 h 1509485"/>
                <a:gd name="connsiteX1" fmla="*/ 0 w 0"/>
                <a:gd name="connsiteY1" fmla="*/ 1509485 h 1509485"/>
              </a:gdLst>
              <a:ahLst/>
              <a:cxnLst>
                <a:cxn ang="0">
                  <a:pos x="connsiteX0" y="connsiteY0"/>
                </a:cxn>
                <a:cxn ang="0">
                  <a:pos x="connsiteX1" y="connsiteY1"/>
                </a:cxn>
              </a:cxnLst>
              <a:rect l="l" t="t" r="r" b="b"/>
              <a:pathLst>
                <a:path h="1509485">
                  <a:moveTo>
                    <a:pt x="0" y="0"/>
                  </a:moveTo>
                  <a:lnTo>
                    <a:pt x="0" y="1509485"/>
                  </a:lnTo>
                </a:path>
              </a:pathLst>
            </a:custGeom>
            <a:ln w="28575">
              <a:solidFill>
                <a:schemeClr val="accent4">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任意多边形 16"/>
            <p:cNvSpPr/>
            <p:nvPr/>
          </p:nvSpPr>
          <p:spPr>
            <a:xfrm>
              <a:off x="3294743" y="3236686"/>
              <a:ext cx="0" cy="1567543"/>
            </a:xfrm>
            <a:custGeom>
              <a:avLst/>
              <a:gdLst>
                <a:gd name="connsiteX0" fmla="*/ 0 w 0"/>
                <a:gd name="connsiteY0" fmla="*/ 0 h 1567543"/>
                <a:gd name="connsiteX1" fmla="*/ 0 w 0"/>
                <a:gd name="connsiteY1" fmla="*/ 1567543 h 1567543"/>
              </a:gdLst>
              <a:ahLst/>
              <a:cxnLst>
                <a:cxn ang="0">
                  <a:pos x="connsiteX0" y="connsiteY0"/>
                </a:cxn>
                <a:cxn ang="0">
                  <a:pos x="connsiteX1" y="connsiteY1"/>
                </a:cxn>
              </a:cxnLst>
              <a:rect l="l" t="t" r="r" b="b"/>
              <a:pathLst>
                <a:path h="1567543">
                  <a:moveTo>
                    <a:pt x="0" y="0"/>
                  </a:moveTo>
                  <a:lnTo>
                    <a:pt x="0" y="1567543"/>
                  </a:lnTo>
                </a:path>
              </a:pathLst>
            </a:custGeom>
            <a:ln w="28575">
              <a:solidFill>
                <a:schemeClr val="accent4">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任意多边形 17"/>
            <p:cNvSpPr/>
            <p:nvPr/>
          </p:nvSpPr>
          <p:spPr>
            <a:xfrm>
              <a:off x="4426857" y="3222171"/>
              <a:ext cx="0" cy="1596572"/>
            </a:xfrm>
            <a:custGeom>
              <a:avLst/>
              <a:gdLst>
                <a:gd name="connsiteX0" fmla="*/ 0 w 0"/>
                <a:gd name="connsiteY0" fmla="*/ 0 h 1596572"/>
                <a:gd name="connsiteX1" fmla="*/ 0 w 0"/>
                <a:gd name="connsiteY1" fmla="*/ 1596572 h 1596572"/>
              </a:gdLst>
              <a:ahLst/>
              <a:cxnLst>
                <a:cxn ang="0">
                  <a:pos x="connsiteX0" y="connsiteY0"/>
                </a:cxn>
                <a:cxn ang="0">
                  <a:pos x="connsiteX1" y="connsiteY1"/>
                </a:cxn>
              </a:cxnLst>
              <a:rect l="l" t="t" r="r" b="b"/>
              <a:pathLst>
                <a:path h="1596572">
                  <a:moveTo>
                    <a:pt x="0" y="0"/>
                  </a:moveTo>
                  <a:lnTo>
                    <a:pt x="0" y="1596572"/>
                  </a:lnTo>
                </a:path>
              </a:pathLst>
            </a:custGeom>
            <a:ln w="28575">
              <a:solidFill>
                <a:schemeClr val="accent4">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任意多边形 18"/>
            <p:cNvSpPr/>
            <p:nvPr/>
          </p:nvSpPr>
          <p:spPr>
            <a:xfrm>
              <a:off x="5515429" y="3222171"/>
              <a:ext cx="0" cy="1582058"/>
            </a:xfrm>
            <a:custGeom>
              <a:avLst/>
              <a:gdLst>
                <a:gd name="connsiteX0" fmla="*/ 0 w 0"/>
                <a:gd name="connsiteY0" fmla="*/ 0 h 1582058"/>
                <a:gd name="connsiteX1" fmla="*/ 0 w 0"/>
                <a:gd name="connsiteY1" fmla="*/ 1582058 h 1582058"/>
              </a:gdLst>
              <a:ahLst/>
              <a:cxnLst>
                <a:cxn ang="0">
                  <a:pos x="connsiteX0" y="connsiteY0"/>
                </a:cxn>
                <a:cxn ang="0">
                  <a:pos x="connsiteX1" y="connsiteY1"/>
                </a:cxn>
              </a:cxnLst>
              <a:rect l="l" t="t" r="r" b="b"/>
              <a:pathLst>
                <a:path h="1582058">
                  <a:moveTo>
                    <a:pt x="0" y="0"/>
                  </a:moveTo>
                  <a:lnTo>
                    <a:pt x="0" y="1582058"/>
                  </a:lnTo>
                </a:path>
              </a:pathLst>
            </a:custGeom>
            <a:ln w="28575">
              <a:solidFill>
                <a:schemeClr val="accent4">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0" name="任意多边形 19"/>
            <p:cNvSpPr/>
            <p:nvPr/>
          </p:nvSpPr>
          <p:spPr>
            <a:xfrm>
              <a:off x="6633029" y="3207657"/>
              <a:ext cx="0" cy="1567543"/>
            </a:xfrm>
            <a:custGeom>
              <a:avLst/>
              <a:gdLst>
                <a:gd name="connsiteX0" fmla="*/ 0 w 0"/>
                <a:gd name="connsiteY0" fmla="*/ 0 h 1567543"/>
                <a:gd name="connsiteX1" fmla="*/ 0 w 0"/>
                <a:gd name="connsiteY1" fmla="*/ 1567543 h 1567543"/>
              </a:gdLst>
              <a:ahLst/>
              <a:cxnLst>
                <a:cxn ang="0">
                  <a:pos x="connsiteX0" y="connsiteY0"/>
                </a:cxn>
                <a:cxn ang="0">
                  <a:pos x="connsiteX1" y="connsiteY1"/>
                </a:cxn>
              </a:cxnLst>
              <a:rect l="l" t="t" r="r" b="b"/>
              <a:pathLst>
                <a:path h="1567543">
                  <a:moveTo>
                    <a:pt x="0" y="0"/>
                  </a:moveTo>
                  <a:lnTo>
                    <a:pt x="0" y="1567543"/>
                  </a:lnTo>
                </a:path>
              </a:pathLst>
            </a:custGeom>
            <a:ln w="28575">
              <a:solidFill>
                <a:schemeClr val="accent4">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1" name="任意多边形 20"/>
            <p:cNvSpPr/>
            <p:nvPr/>
          </p:nvSpPr>
          <p:spPr>
            <a:xfrm>
              <a:off x="1204686" y="3947886"/>
              <a:ext cx="4310743" cy="841828"/>
            </a:xfrm>
            <a:custGeom>
              <a:avLst/>
              <a:gdLst>
                <a:gd name="connsiteX0" fmla="*/ 0 w 4310743"/>
                <a:gd name="connsiteY0" fmla="*/ 0 h 841828"/>
                <a:gd name="connsiteX1" fmla="*/ 2090057 w 4310743"/>
                <a:gd name="connsiteY1" fmla="*/ 0 h 841828"/>
                <a:gd name="connsiteX2" fmla="*/ 2090057 w 4310743"/>
                <a:gd name="connsiteY2" fmla="*/ 246743 h 841828"/>
                <a:gd name="connsiteX3" fmla="*/ 3222171 w 4310743"/>
                <a:gd name="connsiteY3" fmla="*/ 246743 h 841828"/>
                <a:gd name="connsiteX4" fmla="*/ 3222171 w 4310743"/>
                <a:gd name="connsiteY4" fmla="*/ 508000 h 841828"/>
                <a:gd name="connsiteX5" fmla="*/ 4310743 w 4310743"/>
                <a:gd name="connsiteY5" fmla="*/ 508000 h 841828"/>
                <a:gd name="connsiteX6" fmla="*/ 4310743 w 4310743"/>
                <a:gd name="connsiteY6" fmla="*/ 841828 h 841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10743" h="841828">
                  <a:moveTo>
                    <a:pt x="0" y="0"/>
                  </a:moveTo>
                  <a:lnTo>
                    <a:pt x="2090057" y="0"/>
                  </a:lnTo>
                  <a:lnTo>
                    <a:pt x="2090057" y="246743"/>
                  </a:lnTo>
                  <a:lnTo>
                    <a:pt x="3222171" y="246743"/>
                  </a:lnTo>
                  <a:lnTo>
                    <a:pt x="3222171" y="508000"/>
                  </a:lnTo>
                  <a:lnTo>
                    <a:pt x="4310743" y="508000"/>
                  </a:lnTo>
                  <a:lnTo>
                    <a:pt x="4310743" y="841828"/>
                  </a:lnTo>
                </a:path>
              </a:pathLst>
            </a:custGeom>
            <a:ln w="28575">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2" name="矩形 21"/>
            <p:cNvSpPr/>
            <p:nvPr/>
          </p:nvSpPr>
          <p:spPr>
            <a:xfrm>
              <a:off x="1082641" y="3488296"/>
              <a:ext cx="420308" cy="369332"/>
            </a:xfrm>
            <a:prstGeom prst="rect">
              <a:avLst/>
            </a:prstGeom>
          </p:spPr>
          <p:txBody>
            <a:bodyPr wrap="none">
              <a:spAutoFit/>
            </a:bodyPr>
            <a:lstStyle/>
            <a:p>
              <a:pPr algn="ctr"/>
              <a:r>
                <a:rPr lang="zh-CN" altLang="en-US" dirty="0" smtClean="0"/>
                <a:t> </a:t>
              </a:r>
              <a:r>
                <a:rPr lang="en-US" altLang="zh-CN" sz="1400" dirty="0" smtClean="0"/>
                <a:t>80</a:t>
              </a:r>
              <a:endParaRPr lang="zh-CN" altLang="en-US" sz="1400" dirty="0"/>
            </a:p>
          </p:txBody>
        </p:sp>
        <p:grpSp>
          <p:nvGrpSpPr>
            <p:cNvPr id="23" name="组合 28"/>
            <p:cNvGrpSpPr/>
            <p:nvPr/>
          </p:nvGrpSpPr>
          <p:grpSpPr>
            <a:xfrm>
              <a:off x="3295650" y="3978275"/>
              <a:ext cx="3338513" cy="798513"/>
              <a:chOff x="3295650" y="3978275"/>
              <a:chExt cx="3338513" cy="798513"/>
            </a:xfrm>
          </p:grpSpPr>
          <p:sp>
            <p:nvSpPr>
              <p:cNvPr id="28" name="任意多边形 27"/>
              <p:cNvSpPr/>
              <p:nvPr/>
            </p:nvSpPr>
            <p:spPr>
              <a:xfrm>
                <a:off x="3295650" y="3978275"/>
                <a:ext cx="1143000" cy="260350"/>
              </a:xfrm>
              <a:custGeom>
                <a:avLst/>
                <a:gdLst>
                  <a:gd name="connsiteX0" fmla="*/ 0 w 1143000"/>
                  <a:gd name="connsiteY0" fmla="*/ 12700 h 260350"/>
                  <a:gd name="connsiteX1" fmla="*/ 685800 w 1143000"/>
                  <a:gd name="connsiteY1" fmla="*/ 41275 h 260350"/>
                  <a:gd name="connsiteX2" fmla="*/ 1143000 w 1143000"/>
                  <a:gd name="connsiteY2" fmla="*/ 260350 h 260350"/>
                </a:gdLst>
                <a:ahLst/>
                <a:cxnLst>
                  <a:cxn ang="0">
                    <a:pos x="connsiteX0" y="connsiteY0"/>
                  </a:cxn>
                  <a:cxn ang="0">
                    <a:pos x="connsiteX1" y="connsiteY1"/>
                  </a:cxn>
                  <a:cxn ang="0">
                    <a:pos x="connsiteX2" y="connsiteY2"/>
                  </a:cxn>
                </a:cxnLst>
                <a:rect l="l" t="t" r="r" b="b"/>
                <a:pathLst>
                  <a:path w="1143000" h="260350">
                    <a:moveTo>
                      <a:pt x="0" y="12700"/>
                    </a:moveTo>
                    <a:cubicBezTo>
                      <a:pt x="247650" y="6350"/>
                      <a:pt x="495300" y="0"/>
                      <a:pt x="685800" y="41275"/>
                    </a:cubicBezTo>
                    <a:cubicBezTo>
                      <a:pt x="876300" y="82550"/>
                      <a:pt x="1009650" y="171450"/>
                      <a:pt x="1143000" y="260350"/>
                    </a:cubicBezTo>
                  </a:path>
                </a:pathLst>
              </a:cu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9" name="任意多边形 28"/>
              <p:cNvSpPr/>
              <p:nvPr/>
            </p:nvSpPr>
            <p:spPr>
              <a:xfrm>
                <a:off x="4429125" y="4233863"/>
                <a:ext cx="1095375" cy="280987"/>
              </a:xfrm>
              <a:custGeom>
                <a:avLst/>
                <a:gdLst>
                  <a:gd name="connsiteX0" fmla="*/ 0 w 1095375"/>
                  <a:gd name="connsiteY0" fmla="*/ 0 h 280987"/>
                  <a:gd name="connsiteX1" fmla="*/ 762000 w 1095375"/>
                  <a:gd name="connsiteY1" fmla="*/ 61912 h 280987"/>
                  <a:gd name="connsiteX2" fmla="*/ 1095375 w 1095375"/>
                  <a:gd name="connsiteY2" fmla="*/ 280987 h 280987"/>
                </a:gdLst>
                <a:ahLst/>
                <a:cxnLst>
                  <a:cxn ang="0">
                    <a:pos x="connsiteX0" y="connsiteY0"/>
                  </a:cxn>
                  <a:cxn ang="0">
                    <a:pos x="connsiteX1" y="connsiteY1"/>
                  </a:cxn>
                  <a:cxn ang="0">
                    <a:pos x="connsiteX2" y="connsiteY2"/>
                  </a:cxn>
                </a:cxnLst>
                <a:rect l="l" t="t" r="r" b="b"/>
                <a:pathLst>
                  <a:path w="1095375" h="280987">
                    <a:moveTo>
                      <a:pt x="0" y="0"/>
                    </a:moveTo>
                    <a:cubicBezTo>
                      <a:pt x="289719" y="7540"/>
                      <a:pt x="579438" y="15081"/>
                      <a:pt x="762000" y="61912"/>
                    </a:cubicBezTo>
                    <a:cubicBezTo>
                      <a:pt x="944562" y="108743"/>
                      <a:pt x="1019968" y="194865"/>
                      <a:pt x="1095375" y="280987"/>
                    </a:cubicBezTo>
                  </a:path>
                </a:pathLst>
              </a:cu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0" name="任意多边形 29"/>
              <p:cNvSpPr/>
              <p:nvPr/>
            </p:nvSpPr>
            <p:spPr>
              <a:xfrm>
                <a:off x="5514975" y="4514850"/>
                <a:ext cx="1119188" cy="261938"/>
              </a:xfrm>
              <a:custGeom>
                <a:avLst/>
                <a:gdLst>
                  <a:gd name="connsiteX0" fmla="*/ 0 w 1119188"/>
                  <a:gd name="connsiteY0" fmla="*/ 0 h 261938"/>
                  <a:gd name="connsiteX1" fmla="*/ 752475 w 1119188"/>
                  <a:gd name="connsiteY1" fmla="*/ 80963 h 261938"/>
                  <a:gd name="connsiteX2" fmla="*/ 1119188 w 1119188"/>
                  <a:gd name="connsiteY2" fmla="*/ 261938 h 261938"/>
                </a:gdLst>
                <a:ahLst/>
                <a:cxnLst>
                  <a:cxn ang="0">
                    <a:pos x="connsiteX0" y="connsiteY0"/>
                  </a:cxn>
                  <a:cxn ang="0">
                    <a:pos x="connsiteX1" y="connsiteY1"/>
                  </a:cxn>
                  <a:cxn ang="0">
                    <a:pos x="connsiteX2" y="connsiteY2"/>
                  </a:cxn>
                </a:cxnLst>
                <a:rect l="l" t="t" r="r" b="b"/>
                <a:pathLst>
                  <a:path w="1119188" h="261938">
                    <a:moveTo>
                      <a:pt x="0" y="0"/>
                    </a:moveTo>
                    <a:cubicBezTo>
                      <a:pt x="282972" y="18653"/>
                      <a:pt x="565944" y="37307"/>
                      <a:pt x="752475" y="80963"/>
                    </a:cubicBezTo>
                    <a:cubicBezTo>
                      <a:pt x="939006" y="124619"/>
                      <a:pt x="1029097" y="193278"/>
                      <a:pt x="1119188" y="261938"/>
                    </a:cubicBezTo>
                  </a:path>
                </a:pathLst>
              </a:cu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24" name="矩形 23"/>
            <p:cNvSpPr/>
            <p:nvPr/>
          </p:nvSpPr>
          <p:spPr>
            <a:xfrm>
              <a:off x="3225781" y="3845486"/>
              <a:ext cx="420308" cy="369332"/>
            </a:xfrm>
            <a:prstGeom prst="rect">
              <a:avLst/>
            </a:prstGeom>
          </p:spPr>
          <p:txBody>
            <a:bodyPr wrap="none">
              <a:spAutoFit/>
            </a:bodyPr>
            <a:lstStyle/>
            <a:p>
              <a:pPr algn="ctr"/>
              <a:r>
                <a:rPr lang="zh-CN" altLang="en-US" dirty="0" smtClean="0"/>
                <a:t> </a:t>
              </a:r>
              <a:r>
                <a:rPr lang="en-US" altLang="zh-CN" sz="1400" dirty="0" smtClean="0"/>
                <a:t>60</a:t>
              </a:r>
              <a:endParaRPr lang="zh-CN" altLang="en-US" sz="1400" dirty="0"/>
            </a:p>
          </p:txBody>
        </p:sp>
        <p:sp>
          <p:nvSpPr>
            <p:cNvPr id="25" name="矩形 24"/>
            <p:cNvSpPr/>
            <p:nvPr/>
          </p:nvSpPr>
          <p:spPr>
            <a:xfrm>
              <a:off x="4377109" y="4059800"/>
              <a:ext cx="420308" cy="369332"/>
            </a:xfrm>
            <a:prstGeom prst="rect">
              <a:avLst/>
            </a:prstGeom>
          </p:spPr>
          <p:txBody>
            <a:bodyPr wrap="none">
              <a:spAutoFit/>
            </a:bodyPr>
            <a:lstStyle/>
            <a:p>
              <a:pPr algn="ctr"/>
              <a:r>
                <a:rPr lang="zh-CN" altLang="en-US" dirty="0" smtClean="0"/>
                <a:t> </a:t>
              </a:r>
              <a:r>
                <a:rPr lang="en-US" altLang="zh-CN" sz="1400" dirty="0" smtClean="0"/>
                <a:t>40</a:t>
              </a:r>
              <a:endParaRPr lang="zh-CN" altLang="en-US" sz="1400" dirty="0"/>
            </a:p>
          </p:txBody>
        </p:sp>
        <p:sp>
          <p:nvSpPr>
            <p:cNvPr id="26" name="矩形 25"/>
            <p:cNvSpPr/>
            <p:nvPr/>
          </p:nvSpPr>
          <p:spPr>
            <a:xfrm>
              <a:off x="5511797" y="4500570"/>
              <a:ext cx="276037" cy="307777"/>
            </a:xfrm>
            <a:prstGeom prst="rect">
              <a:avLst/>
            </a:prstGeom>
          </p:spPr>
          <p:txBody>
            <a:bodyPr wrap="none">
              <a:spAutoFit/>
            </a:bodyPr>
            <a:lstStyle/>
            <a:p>
              <a:pPr algn="ctr"/>
              <a:r>
                <a:rPr lang="en-US" altLang="zh-CN" sz="1400" dirty="0" smtClean="0"/>
                <a:t>0</a:t>
              </a:r>
              <a:endParaRPr lang="zh-CN" altLang="en-US" sz="1400" dirty="0"/>
            </a:p>
          </p:txBody>
        </p:sp>
        <p:sp>
          <p:nvSpPr>
            <p:cNvPr id="27" name="矩形 26"/>
            <p:cNvSpPr/>
            <p:nvPr/>
          </p:nvSpPr>
          <p:spPr>
            <a:xfrm>
              <a:off x="5511797" y="4714884"/>
              <a:ext cx="955710" cy="369332"/>
            </a:xfrm>
            <a:prstGeom prst="rect">
              <a:avLst/>
            </a:prstGeom>
          </p:spPr>
          <p:txBody>
            <a:bodyPr wrap="none">
              <a:spAutoFit/>
            </a:bodyPr>
            <a:lstStyle/>
            <a:p>
              <a:pPr algn="ctr"/>
              <a:r>
                <a:rPr lang="zh-CN" altLang="en-US" dirty="0" smtClean="0"/>
                <a:t> </a:t>
              </a:r>
              <a:r>
                <a:rPr lang="zh-CN" altLang="en-US" sz="1400" dirty="0" smtClean="0"/>
                <a:t>保护区段</a:t>
              </a:r>
              <a:endParaRPr lang="zh-CN" altLang="en-US" sz="1400" dirty="0"/>
            </a:p>
          </p:txBody>
        </p:sp>
      </p:grpSp>
      <p:grpSp>
        <p:nvGrpSpPr>
          <p:cNvPr id="43" name="组合 42"/>
          <p:cNvGrpSpPr/>
          <p:nvPr/>
        </p:nvGrpSpPr>
        <p:grpSpPr>
          <a:xfrm>
            <a:off x="191252" y="5600714"/>
            <a:ext cx="7786742" cy="1176045"/>
            <a:chOff x="191252" y="5600714"/>
            <a:chExt cx="7786742" cy="1176045"/>
          </a:xfrm>
        </p:grpSpPr>
        <p:sp>
          <p:nvSpPr>
            <p:cNvPr id="38" name="矩形 37"/>
            <p:cNvSpPr/>
            <p:nvPr/>
          </p:nvSpPr>
          <p:spPr>
            <a:xfrm>
              <a:off x="191252" y="5957904"/>
              <a:ext cx="3214710" cy="461665"/>
            </a:xfrm>
            <a:prstGeom prst="rect">
              <a:avLst/>
            </a:prstGeom>
            <a:solidFill>
              <a:schemeClr val="accent1">
                <a:lumMod val="20000"/>
                <a:lumOff val="80000"/>
              </a:schemeClr>
            </a:solidFill>
            <a:ln>
              <a:solidFill>
                <a:srgbClr val="FF0000"/>
              </a:solidFill>
            </a:ln>
          </p:spPr>
          <p:txBody>
            <a:bodyPr wrap="square">
              <a:spAutoFit/>
            </a:bodyPr>
            <a:lstStyle/>
            <a:p>
              <a:r>
                <a:rPr lang="zh-CN" altLang="en-US" sz="2400" b="1" dirty="0" smtClean="0">
                  <a:solidFill>
                    <a:prstClr val="black"/>
                  </a:solidFill>
                  <a:latin typeface="Calibri" pitchFamily="34" charset="0"/>
                  <a:ea typeface="宋体" pitchFamily="2" charset="-122"/>
                  <a:cs typeface="Times New Roman" pitchFamily="18" charset="0"/>
                </a:rPr>
                <a:t>“超前速度控制模式”</a:t>
              </a:r>
              <a:endParaRPr lang="zh-CN" altLang="en-US" sz="2400" dirty="0"/>
            </a:p>
          </p:txBody>
        </p:sp>
        <p:sp>
          <p:nvSpPr>
            <p:cNvPr id="39" name="矩形 38"/>
            <p:cNvSpPr/>
            <p:nvPr/>
          </p:nvSpPr>
          <p:spPr>
            <a:xfrm>
              <a:off x="4620408" y="5600714"/>
              <a:ext cx="3357586" cy="461665"/>
            </a:xfrm>
            <a:prstGeom prst="rect">
              <a:avLst/>
            </a:prstGeom>
            <a:solidFill>
              <a:schemeClr val="accent1">
                <a:lumMod val="20000"/>
                <a:lumOff val="80000"/>
              </a:schemeClr>
            </a:solidFill>
            <a:ln>
              <a:solidFill>
                <a:srgbClr val="FF0000"/>
              </a:solidFill>
            </a:ln>
          </p:spPr>
          <p:txBody>
            <a:bodyPr wrap="square">
              <a:spAutoFit/>
            </a:bodyPr>
            <a:lstStyle/>
            <a:p>
              <a:r>
                <a:rPr lang="zh-CN" altLang="en-US" sz="2400" b="1" dirty="0" smtClean="0">
                  <a:solidFill>
                    <a:srgbClr val="0303EB"/>
                  </a:solidFill>
                  <a:latin typeface="Calibri" pitchFamily="34" charset="0"/>
                  <a:ea typeface="宋体" pitchFamily="2" charset="-122"/>
                  <a:cs typeface="Times New Roman" pitchFamily="18" charset="0"/>
                </a:rPr>
                <a:t>“出口速度控制模式</a:t>
              </a:r>
              <a:r>
                <a:rPr lang="zh-CN" altLang="en-US" sz="2400" b="1" dirty="0" smtClean="0">
                  <a:solidFill>
                    <a:prstClr val="black"/>
                  </a:solidFill>
                  <a:latin typeface="Calibri" pitchFamily="34" charset="0"/>
                  <a:ea typeface="宋体" pitchFamily="2" charset="-122"/>
                  <a:cs typeface="Times New Roman" pitchFamily="18" charset="0"/>
                </a:rPr>
                <a:t>”</a:t>
              </a:r>
              <a:endParaRPr lang="zh-CN" altLang="en-US" dirty="0"/>
            </a:p>
          </p:txBody>
        </p:sp>
        <p:sp>
          <p:nvSpPr>
            <p:cNvPr id="40" name="矩形 39"/>
            <p:cNvSpPr/>
            <p:nvPr/>
          </p:nvSpPr>
          <p:spPr>
            <a:xfrm>
              <a:off x="4620408" y="6315094"/>
              <a:ext cx="3357586" cy="461665"/>
            </a:xfrm>
            <a:prstGeom prst="rect">
              <a:avLst/>
            </a:prstGeom>
            <a:solidFill>
              <a:schemeClr val="accent1">
                <a:lumMod val="20000"/>
                <a:lumOff val="80000"/>
              </a:schemeClr>
            </a:solidFill>
            <a:ln>
              <a:solidFill>
                <a:srgbClr val="FF0000"/>
              </a:solidFill>
            </a:ln>
          </p:spPr>
          <p:txBody>
            <a:bodyPr wrap="square">
              <a:spAutoFit/>
            </a:bodyPr>
            <a:lstStyle/>
            <a:p>
              <a:r>
                <a:rPr lang="zh-CN" altLang="en-US" sz="2400" b="1" dirty="0" smtClean="0">
                  <a:solidFill>
                    <a:prstClr val="black"/>
                  </a:solidFill>
                  <a:latin typeface="Calibri" pitchFamily="34" charset="0"/>
                  <a:ea typeface="宋体" pitchFamily="2" charset="-122"/>
                  <a:cs typeface="Times New Roman" pitchFamily="18" charset="0"/>
                </a:rPr>
                <a:t>“设备控制优先方式”</a:t>
              </a:r>
              <a:endParaRPr lang="zh-CN" altLang="en-US" dirty="0"/>
            </a:p>
          </p:txBody>
        </p:sp>
        <p:sp>
          <p:nvSpPr>
            <p:cNvPr id="42" name="右箭头 41"/>
            <p:cNvSpPr/>
            <p:nvPr/>
          </p:nvSpPr>
          <p:spPr>
            <a:xfrm>
              <a:off x="3548838" y="5743590"/>
              <a:ext cx="928694" cy="92869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3548838" y="5957904"/>
              <a:ext cx="803425" cy="461665"/>
            </a:xfrm>
            <a:prstGeom prst="rect">
              <a:avLst/>
            </a:prstGeom>
          </p:spPr>
          <p:txBody>
            <a:bodyPr wrap="none">
              <a:spAutoFit/>
            </a:bodyPr>
            <a:lstStyle/>
            <a:p>
              <a:r>
                <a:rPr lang="zh-CN" altLang="en-US" sz="2400" b="1" dirty="0" smtClean="0">
                  <a:solidFill>
                    <a:schemeClr val="bg1"/>
                  </a:solidFill>
                  <a:latin typeface="Calibri" pitchFamily="34" charset="0"/>
                  <a:ea typeface="宋体" pitchFamily="2" charset="-122"/>
                  <a:cs typeface="Times New Roman" pitchFamily="18" charset="0"/>
                </a:rPr>
                <a:t>又称</a:t>
              </a:r>
              <a:endParaRPr lang="zh-CN" altLang="en-US" dirty="0">
                <a:solidFill>
                  <a:schemeClr val="bg1"/>
                </a:solidFill>
              </a:endParaRPr>
            </a:p>
          </p:txBody>
        </p:sp>
      </p:grpSp>
      <p:sp>
        <p:nvSpPr>
          <p:cNvPr id="45" name="矩形 44"/>
          <p:cNvSpPr/>
          <p:nvPr/>
        </p:nvSpPr>
        <p:spPr>
          <a:xfrm>
            <a:off x="8335184" y="1600186"/>
            <a:ext cx="3429024" cy="3785652"/>
          </a:xfrm>
          <a:prstGeom prst="rect">
            <a:avLst/>
          </a:prstGeom>
        </p:spPr>
        <p:txBody>
          <a:bodyPr wrap="square">
            <a:spAutoFit/>
          </a:bodyPr>
          <a:lstStyle/>
          <a:p>
            <a:pPr>
              <a:lnSpc>
                <a:spcPct val="150000"/>
              </a:lnSpc>
              <a:buFont typeface="Wingdings" pitchFamily="2" charset="2"/>
              <a:buChar char="u"/>
            </a:pPr>
            <a:r>
              <a:rPr lang="zh-CN" altLang="en-US" sz="2000" b="1" dirty="0" smtClean="0">
                <a:solidFill>
                  <a:prstClr val="black"/>
                </a:solidFill>
                <a:latin typeface="Calibri" pitchFamily="34" charset="0"/>
                <a:ea typeface="宋体" pitchFamily="2" charset="-122"/>
                <a:cs typeface="Times New Roman" pitchFamily="18" charset="0"/>
              </a:rPr>
              <a:t>在日本、德国城市轨道交通系统中都有应用。</a:t>
            </a:r>
            <a:endParaRPr lang="en-US" altLang="zh-CN" sz="2000" b="1" dirty="0" smtClean="0">
              <a:solidFill>
                <a:prstClr val="black"/>
              </a:solidFill>
              <a:latin typeface="Calibri" pitchFamily="34" charset="0"/>
              <a:ea typeface="宋体" pitchFamily="2" charset="-122"/>
              <a:cs typeface="Times New Roman" pitchFamily="18" charset="0"/>
            </a:endParaRPr>
          </a:p>
          <a:p>
            <a:pPr>
              <a:lnSpc>
                <a:spcPct val="150000"/>
              </a:lnSpc>
              <a:buFont typeface="Wingdings" pitchFamily="2" charset="2"/>
              <a:buChar char="u"/>
            </a:pPr>
            <a:endParaRPr lang="en-US" altLang="zh-CN" sz="2000" b="1" dirty="0" smtClean="0">
              <a:solidFill>
                <a:prstClr val="black"/>
              </a:solidFill>
              <a:latin typeface="Calibri" pitchFamily="34" charset="0"/>
              <a:ea typeface="宋体" pitchFamily="2" charset="-122"/>
              <a:cs typeface="Times New Roman" pitchFamily="18" charset="0"/>
            </a:endParaRPr>
          </a:p>
          <a:p>
            <a:pPr>
              <a:lnSpc>
                <a:spcPct val="150000"/>
              </a:lnSpc>
              <a:buFont typeface="Wingdings" pitchFamily="2" charset="2"/>
              <a:buChar char="u"/>
            </a:pPr>
            <a:r>
              <a:rPr lang="zh-CN" altLang="en-US" sz="2000" b="1" dirty="0" smtClean="0">
                <a:solidFill>
                  <a:prstClr val="black"/>
                </a:solidFill>
                <a:latin typeface="Calibri" pitchFamily="34" charset="0"/>
                <a:ea typeface="宋体" pitchFamily="2" charset="-122"/>
                <a:cs typeface="Times New Roman" pitchFamily="18" charset="0"/>
              </a:rPr>
              <a:t>列车驶出每一个闭塞分区前必须把速度降至超前式速度控制线以下，不然设备自动引发紧急制动以保证列车不会冒出闭塞分区。</a:t>
            </a:r>
            <a:endParaRPr lang="en-US" altLang="zh-CN" sz="2000" b="1" dirty="0" smtClean="0">
              <a:solidFill>
                <a:prstClr val="black"/>
              </a:solidFill>
              <a:latin typeface="Calibri" pitchFamily="34" charset="0"/>
              <a:ea typeface="宋体" pitchFamily="2" charset="-122"/>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left)">
                                      <p:cBhvr>
                                        <p:cTn id="7" dur="500"/>
                                        <p:tgtEl>
                                          <p:spTgt spid="4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5">
                                            <p:txEl>
                                              <p:pRg st="0" end="0"/>
                                            </p:txEl>
                                          </p:spTgt>
                                        </p:tgtEl>
                                        <p:attrNameLst>
                                          <p:attrName>style.visibility</p:attrName>
                                        </p:attrNameLst>
                                      </p:cBhvr>
                                      <p:to>
                                        <p:strVal val="visible"/>
                                      </p:to>
                                    </p:set>
                                    <p:animEffect transition="in" filter="wipe(left)">
                                      <p:cBhvr>
                                        <p:cTn id="12" dur="500"/>
                                        <p:tgtEl>
                                          <p:spTgt spid="4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45">
                                            <p:txEl>
                                              <p:pRg st="2" end="2"/>
                                            </p:txEl>
                                          </p:spTgt>
                                        </p:tgtEl>
                                        <p:attrNameLst>
                                          <p:attrName>style.visibility</p:attrName>
                                        </p:attrNameLst>
                                      </p:cBhvr>
                                      <p:to>
                                        <p:strVal val="visible"/>
                                      </p:to>
                                    </p:set>
                                    <p:animEffect transition="in" filter="wipe(left)">
                                      <p:cBhvr>
                                        <p:cTn id="17" dur="500"/>
                                        <p:tgtEl>
                                          <p:spTgt spid="4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2771146"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4.2.1  </a:t>
            </a:r>
            <a:r>
              <a:rPr lang="zh-CN" altLang="en-US" sz="2800" b="1" dirty="0" smtClean="0">
                <a:solidFill>
                  <a:srgbClr val="0070C0"/>
                </a:solidFill>
                <a:latin typeface="微软雅黑" pitchFamily="34" charset="-122"/>
                <a:ea typeface="微软雅黑" pitchFamily="34" charset="-122"/>
                <a:sym typeface="Arial" pitchFamily="34" charset="0"/>
              </a:rPr>
              <a:t>固定闭塞</a:t>
            </a:r>
            <a:endParaRPr lang="zh-CN" altLang="en-US" sz="2800" dirty="0">
              <a:solidFill>
                <a:srgbClr val="0070C0"/>
              </a:solidFill>
            </a:endParaRPr>
          </a:p>
        </p:txBody>
      </p:sp>
      <p:grpSp>
        <p:nvGrpSpPr>
          <p:cNvPr id="3" name="组合 2"/>
          <p:cNvGrpSpPr/>
          <p:nvPr/>
        </p:nvGrpSpPr>
        <p:grpSpPr>
          <a:xfrm>
            <a:off x="691318" y="1242996"/>
            <a:ext cx="4790719" cy="461665"/>
            <a:chOff x="548443" y="1281397"/>
            <a:chExt cx="4790719"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4362092" cy="461665"/>
            </a:xfrm>
            <a:prstGeom prst="rect">
              <a:avLst/>
            </a:prstGeom>
          </p:spPr>
          <p:txBody>
            <a:bodyPr wrap="none">
              <a:spAutoFit/>
            </a:bodyPr>
            <a:lstStyle/>
            <a:p>
              <a:r>
                <a:rPr lang="en-US" altLang="zh-CN" sz="2400" b="1" dirty="0" smtClean="0"/>
                <a:t>2</a:t>
              </a:r>
              <a:r>
                <a:rPr lang="zh-CN" altLang="en-US" sz="2400" b="1" dirty="0" smtClean="0"/>
                <a:t>、分级制动模式</a:t>
              </a:r>
              <a:r>
                <a:rPr lang="zh-CN" altLang="en-US" sz="2400" b="1" dirty="0" smtClean="0">
                  <a:solidFill>
                    <a:srgbClr val="0303EB"/>
                  </a:solidFill>
                </a:rPr>
                <a:t>（讨论分析）</a:t>
              </a:r>
              <a:endParaRPr lang="zh-CN" altLang="en-US" sz="2400" b="1" dirty="0">
                <a:solidFill>
                  <a:srgbClr val="0303EB"/>
                </a:solidFill>
              </a:endParaRPr>
            </a:p>
          </p:txBody>
        </p:sp>
      </p:grpSp>
      <p:sp>
        <p:nvSpPr>
          <p:cNvPr id="7" name="矩形 6"/>
          <p:cNvSpPr/>
          <p:nvPr/>
        </p:nvSpPr>
        <p:spPr>
          <a:xfrm>
            <a:off x="191252" y="2028814"/>
            <a:ext cx="3669594" cy="400110"/>
          </a:xfrm>
          <a:prstGeom prst="rect">
            <a:avLst/>
          </a:prstGeom>
        </p:spPr>
        <p:txBody>
          <a:bodyPr wrap="none">
            <a:spAutoFit/>
          </a:bodyPr>
          <a:lstStyle/>
          <a:p>
            <a:r>
              <a:rPr lang="zh-CN" altLang="en-US" sz="2000" b="1" dirty="0" smtClean="0"/>
              <a:t>（</a:t>
            </a:r>
            <a:r>
              <a:rPr lang="en-US" sz="2000" b="1" dirty="0" smtClean="0"/>
              <a:t>1</a:t>
            </a:r>
            <a:r>
              <a:rPr lang="zh-CN" altLang="en-US" sz="2000" b="1" dirty="0" smtClean="0"/>
              <a:t>）阶梯型分级速度控制模式</a:t>
            </a:r>
            <a:endParaRPr lang="zh-CN" altLang="en-US" sz="2000" b="1" dirty="0"/>
          </a:p>
        </p:txBody>
      </p:sp>
      <p:grpSp>
        <p:nvGrpSpPr>
          <p:cNvPr id="8" name="组合 7"/>
          <p:cNvGrpSpPr/>
          <p:nvPr/>
        </p:nvGrpSpPr>
        <p:grpSpPr>
          <a:xfrm>
            <a:off x="477004" y="2671756"/>
            <a:ext cx="7286676" cy="2596052"/>
            <a:chOff x="1082641" y="2488164"/>
            <a:chExt cx="7286676" cy="2596052"/>
          </a:xfrm>
        </p:grpSpPr>
        <p:cxnSp>
          <p:nvCxnSpPr>
            <p:cNvPr id="9" name="直接连接符 8"/>
            <p:cNvCxnSpPr/>
            <p:nvPr/>
          </p:nvCxnSpPr>
          <p:spPr>
            <a:xfrm>
              <a:off x="1214414" y="3286124"/>
              <a:ext cx="7154903"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0" name="组合 5"/>
            <p:cNvGrpSpPr/>
            <p:nvPr/>
          </p:nvGrpSpPr>
          <p:grpSpPr>
            <a:xfrm>
              <a:off x="1654145" y="3000372"/>
              <a:ext cx="428628" cy="285752"/>
              <a:chOff x="1582707" y="2285992"/>
              <a:chExt cx="682172" cy="285752"/>
            </a:xfrm>
          </p:grpSpPr>
          <p:sp>
            <p:nvSpPr>
              <p:cNvPr id="34" name="椭圆 33"/>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9"/>
            <p:cNvGrpSpPr/>
            <p:nvPr/>
          </p:nvGrpSpPr>
          <p:grpSpPr>
            <a:xfrm>
              <a:off x="6797681" y="3000372"/>
              <a:ext cx="428628" cy="285752"/>
              <a:chOff x="1582707" y="2285992"/>
              <a:chExt cx="682172" cy="285752"/>
            </a:xfrm>
          </p:grpSpPr>
          <p:sp>
            <p:nvSpPr>
              <p:cNvPr id="31" name="椭圆 30"/>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32"/>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任意多边形 11"/>
            <p:cNvSpPr/>
            <p:nvPr/>
          </p:nvSpPr>
          <p:spPr>
            <a:xfrm>
              <a:off x="2219325" y="3233738"/>
              <a:ext cx="0" cy="104775"/>
            </a:xfrm>
            <a:custGeom>
              <a:avLst/>
              <a:gdLst>
                <a:gd name="connsiteX0" fmla="*/ 0 w 0"/>
                <a:gd name="connsiteY0" fmla="*/ 0 h 104775"/>
                <a:gd name="connsiteX1" fmla="*/ 0 w 0"/>
                <a:gd name="connsiteY1" fmla="*/ 104775 h 104775"/>
              </a:gdLst>
              <a:ahLst/>
              <a:cxnLst>
                <a:cxn ang="0">
                  <a:pos x="connsiteX0" y="connsiteY0"/>
                </a:cxn>
                <a:cxn ang="0">
                  <a:pos x="connsiteX1" y="connsiteY1"/>
                </a:cxn>
              </a:cxnLst>
              <a:rect l="l" t="t" r="r" b="b"/>
              <a:pathLst>
                <a:path h="104775">
                  <a:moveTo>
                    <a:pt x="0" y="0"/>
                  </a:moveTo>
                  <a:lnTo>
                    <a:pt x="0" y="104775"/>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13" name="直接箭头连接符 12"/>
            <p:cNvCxnSpPr/>
            <p:nvPr/>
          </p:nvCxnSpPr>
          <p:spPr>
            <a:xfrm rot="10800000" flipH="1" flipV="1">
              <a:off x="4225913" y="2988230"/>
              <a:ext cx="1571636" cy="1588"/>
            </a:xfrm>
            <a:prstGeom prst="straightConnector1">
              <a:avLst/>
            </a:prstGeom>
            <a:ln w="28575">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4583103" y="2488164"/>
              <a:ext cx="955711" cy="369332"/>
            </a:xfrm>
            <a:prstGeom prst="rect">
              <a:avLst/>
            </a:prstGeom>
          </p:spPr>
          <p:txBody>
            <a:bodyPr wrap="none">
              <a:spAutoFit/>
            </a:bodyPr>
            <a:lstStyle/>
            <a:p>
              <a:pPr algn="ctr"/>
              <a:r>
                <a:rPr lang="zh-CN" altLang="en-US" dirty="0" smtClean="0"/>
                <a:t> </a:t>
              </a:r>
              <a:r>
                <a:rPr lang="zh-CN" altLang="en-US" sz="1400" dirty="0" smtClean="0"/>
                <a:t>运行方向</a:t>
              </a:r>
              <a:endParaRPr lang="zh-CN" altLang="en-US" sz="1400" dirty="0"/>
            </a:p>
          </p:txBody>
        </p:sp>
        <p:sp>
          <p:nvSpPr>
            <p:cNvPr id="15" name="任意多边形 14"/>
            <p:cNvSpPr/>
            <p:nvPr/>
          </p:nvSpPr>
          <p:spPr>
            <a:xfrm>
              <a:off x="1225517" y="4786322"/>
              <a:ext cx="7143800" cy="45719"/>
            </a:xfrm>
            <a:custGeom>
              <a:avLst/>
              <a:gdLst>
                <a:gd name="connsiteX0" fmla="*/ 0 w 5791200"/>
                <a:gd name="connsiteY0" fmla="*/ 0 h 0"/>
                <a:gd name="connsiteX1" fmla="*/ 5791200 w 5791200"/>
                <a:gd name="connsiteY1" fmla="*/ 0 h 0"/>
              </a:gdLst>
              <a:ahLst/>
              <a:cxnLst>
                <a:cxn ang="0">
                  <a:pos x="connsiteX0" y="connsiteY0"/>
                </a:cxn>
                <a:cxn ang="0">
                  <a:pos x="connsiteX1" y="connsiteY1"/>
                </a:cxn>
              </a:cxnLst>
              <a:rect l="l" t="t" r="r" b="b"/>
              <a:pathLst>
                <a:path w="5791200">
                  <a:moveTo>
                    <a:pt x="0" y="0"/>
                  </a:moveTo>
                  <a:lnTo>
                    <a:pt x="5791200" y="0"/>
                  </a:ln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任意多边形 15"/>
            <p:cNvSpPr/>
            <p:nvPr/>
          </p:nvSpPr>
          <p:spPr>
            <a:xfrm>
              <a:off x="2220686" y="3280229"/>
              <a:ext cx="0" cy="1509485"/>
            </a:xfrm>
            <a:custGeom>
              <a:avLst/>
              <a:gdLst>
                <a:gd name="connsiteX0" fmla="*/ 0 w 0"/>
                <a:gd name="connsiteY0" fmla="*/ 0 h 1509485"/>
                <a:gd name="connsiteX1" fmla="*/ 0 w 0"/>
                <a:gd name="connsiteY1" fmla="*/ 1509485 h 1509485"/>
              </a:gdLst>
              <a:ahLst/>
              <a:cxnLst>
                <a:cxn ang="0">
                  <a:pos x="connsiteX0" y="connsiteY0"/>
                </a:cxn>
                <a:cxn ang="0">
                  <a:pos x="connsiteX1" y="connsiteY1"/>
                </a:cxn>
              </a:cxnLst>
              <a:rect l="l" t="t" r="r" b="b"/>
              <a:pathLst>
                <a:path h="1509485">
                  <a:moveTo>
                    <a:pt x="0" y="0"/>
                  </a:moveTo>
                  <a:lnTo>
                    <a:pt x="0" y="1509485"/>
                  </a:lnTo>
                </a:path>
              </a:pathLst>
            </a:custGeom>
            <a:ln w="28575">
              <a:solidFill>
                <a:schemeClr val="accent4">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任意多边形 16"/>
            <p:cNvSpPr/>
            <p:nvPr/>
          </p:nvSpPr>
          <p:spPr>
            <a:xfrm>
              <a:off x="3294743" y="3236686"/>
              <a:ext cx="0" cy="1567543"/>
            </a:xfrm>
            <a:custGeom>
              <a:avLst/>
              <a:gdLst>
                <a:gd name="connsiteX0" fmla="*/ 0 w 0"/>
                <a:gd name="connsiteY0" fmla="*/ 0 h 1567543"/>
                <a:gd name="connsiteX1" fmla="*/ 0 w 0"/>
                <a:gd name="connsiteY1" fmla="*/ 1567543 h 1567543"/>
              </a:gdLst>
              <a:ahLst/>
              <a:cxnLst>
                <a:cxn ang="0">
                  <a:pos x="connsiteX0" y="connsiteY0"/>
                </a:cxn>
                <a:cxn ang="0">
                  <a:pos x="connsiteX1" y="connsiteY1"/>
                </a:cxn>
              </a:cxnLst>
              <a:rect l="l" t="t" r="r" b="b"/>
              <a:pathLst>
                <a:path h="1567543">
                  <a:moveTo>
                    <a:pt x="0" y="0"/>
                  </a:moveTo>
                  <a:lnTo>
                    <a:pt x="0" y="1567543"/>
                  </a:lnTo>
                </a:path>
              </a:pathLst>
            </a:custGeom>
            <a:ln w="28575">
              <a:solidFill>
                <a:schemeClr val="accent4">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任意多边形 17"/>
            <p:cNvSpPr/>
            <p:nvPr/>
          </p:nvSpPr>
          <p:spPr>
            <a:xfrm>
              <a:off x="4426857" y="3222171"/>
              <a:ext cx="0" cy="1596572"/>
            </a:xfrm>
            <a:custGeom>
              <a:avLst/>
              <a:gdLst>
                <a:gd name="connsiteX0" fmla="*/ 0 w 0"/>
                <a:gd name="connsiteY0" fmla="*/ 0 h 1596572"/>
                <a:gd name="connsiteX1" fmla="*/ 0 w 0"/>
                <a:gd name="connsiteY1" fmla="*/ 1596572 h 1596572"/>
              </a:gdLst>
              <a:ahLst/>
              <a:cxnLst>
                <a:cxn ang="0">
                  <a:pos x="connsiteX0" y="connsiteY0"/>
                </a:cxn>
                <a:cxn ang="0">
                  <a:pos x="connsiteX1" y="connsiteY1"/>
                </a:cxn>
              </a:cxnLst>
              <a:rect l="l" t="t" r="r" b="b"/>
              <a:pathLst>
                <a:path h="1596572">
                  <a:moveTo>
                    <a:pt x="0" y="0"/>
                  </a:moveTo>
                  <a:lnTo>
                    <a:pt x="0" y="1596572"/>
                  </a:lnTo>
                </a:path>
              </a:pathLst>
            </a:custGeom>
            <a:ln w="28575">
              <a:solidFill>
                <a:schemeClr val="accent4">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任意多边形 18"/>
            <p:cNvSpPr/>
            <p:nvPr/>
          </p:nvSpPr>
          <p:spPr>
            <a:xfrm>
              <a:off x="5515429" y="3222171"/>
              <a:ext cx="0" cy="1582058"/>
            </a:xfrm>
            <a:custGeom>
              <a:avLst/>
              <a:gdLst>
                <a:gd name="connsiteX0" fmla="*/ 0 w 0"/>
                <a:gd name="connsiteY0" fmla="*/ 0 h 1582058"/>
                <a:gd name="connsiteX1" fmla="*/ 0 w 0"/>
                <a:gd name="connsiteY1" fmla="*/ 1582058 h 1582058"/>
              </a:gdLst>
              <a:ahLst/>
              <a:cxnLst>
                <a:cxn ang="0">
                  <a:pos x="connsiteX0" y="connsiteY0"/>
                </a:cxn>
                <a:cxn ang="0">
                  <a:pos x="connsiteX1" y="connsiteY1"/>
                </a:cxn>
              </a:cxnLst>
              <a:rect l="l" t="t" r="r" b="b"/>
              <a:pathLst>
                <a:path h="1582058">
                  <a:moveTo>
                    <a:pt x="0" y="0"/>
                  </a:moveTo>
                  <a:lnTo>
                    <a:pt x="0" y="1582058"/>
                  </a:lnTo>
                </a:path>
              </a:pathLst>
            </a:custGeom>
            <a:ln w="28575">
              <a:solidFill>
                <a:schemeClr val="accent4">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0" name="任意多边形 19"/>
            <p:cNvSpPr/>
            <p:nvPr/>
          </p:nvSpPr>
          <p:spPr>
            <a:xfrm>
              <a:off x="6633029" y="3207657"/>
              <a:ext cx="0" cy="1567543"/>
            </a:xfrm>
            <a:custGeom>
              <a:avLst/>
              <a:gdLst>
                <a:gd name="connsiteX0" fmla="*/ 0 w 0"/>
                <a:gd name="connsiteY0" fmla="*/ 0 h 1567543"/>
                <a:gd name="connsiteX1" fmla="*/ 0 w 0"/>
                <a:gd name="connsiteY1" fmla="*/ 1567543 h 1567543"/>
              </a:gdLst>
              <a:ahLst/>
              <a:cxnLst>
                <a:cxn ang="0">
                  <a:pos x="connsiteX0" y="connsiteY0"/>
                </a:cxn>
                <a:cxn ang="0">
                  <a:pos x="connsiteX1" y="connsiteY1"/>
                </a:cxn>
              </a:cxnLst>
              <a:rect l="l" t="t" r="r" b="b"/>
              <a:pathLst>
                <a:path h="1567543">
                  <a:moveTo>
                    <a:pt x="0" y="0"/>
                  </a:moveTo>
                  <a:lnTo>
                    <a:pt x="0" y="1567543"/>
                  </a:lnTo>
                </a:path>
              </a:pathLst>
            </a:custGeom>
            <a:ln w="28575">
              <a:solidFill>
                <a:schemeClr val="accent4">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1" name="任意多边形 20"/>
            <p:cNvSpPr/>
            <p:nvPr/>
          </p:nvSpPr>
          <p:spPr>
            <a:xfrm>
              <a:off x="1204686" y="3947886"/>
              <a:ext cx="4310743" cy="841828"/>
            </a:xfrm>
            <a:custGeom>
              <a:avLst/>
              <a:gdLst>
                <a:gd name="connsiteX0" fmla="*/ 0 w 4310743"/>
                <a:gd name="connsiteY0" fmla="*/ 0 h 841828"/>
                <a:gd name="connsiteX1" fmla="*/ 2090057 w 4310743"/>
                <a:gd name="connsiteY1" fmla="*/ 0 h 841828"/>
                <a:gd name="connsiteX2" fmla="*/ 2090057 w 4310743"/>
                <a:gd name="connsiteY2" fmla="*/ 246743 h 841828"/>
                <a:gd name="connsiteX3" fmla="*/ 3222171 w 4310743"/>
                <a:gd name="connsiteY3" fmla="*/ 246743 h 841828"/>
                <a:gd name="connsiteX4" fmla="*/ 3222171 w 4310743"/>
                <a:gd name="connsiteY4" fmla="*/ 508000 h 841828"/>
                <a:gd name="connsiteX5" fmla="*/ 4310743 w 4310743"/>
                <a:gd name="connsiteY5" fmla="*/ 508000 h 841828"/>
                <a:gd name="connsiteX6" fmla="*/ 4310743 w 4310743"/>
                <a:gd name="connsiteY6" fmla="*/ 841828 h 841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10743" h="841828">
                  <a:moveTo>
                    <a:pt x="0" y="0"/>
                  </a:moveTo>
                  <a:lnTo>
                    <a:pt x="2090057" y="0"/>
                  </a:lnTo>
                  <a:lnTo>
                    <a:pt x="2090057" y="246743"/>
                  </a:lnTo>
                  <a:lnTo>
                    <a:pt x="3222171" y="246743"/>
                  </a:lnTo>
                  <a:lnTo>
                    <a:pt x="3222171" y="508000"/>
                  </a:lnTo>
                  <a:lnTo>
                    <a:pt x="4310743" y="508000"/>
                  </a:lnTo>
                  <a:lnTo>
                    <a:pt x="4310743" y="841828"/>
                  </a:lnTo>
                </a:path>
              </a:pathLst>
            </a:custGeom>
            <a:ln w="28575">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2" name="矩形 21"/>
            <p:cNvSpPr/>
            <p:nvPr/>
          </p:nvSpPr>
          <p:spPr>
            <a:xfrm>
              <a:off x="1082641" y="3488296"/>
              <a:ext cx="420308" cy="369332"/>
            </a:xfrm>
            <a:prstGeom prst="rect">
              <a:avLst/>
            </a:prstGeom>
          </p:spPr>
          <p:txBody>
            <a:bodyPr wrap="none">
              <a:spAutoFit/>
            </a:bodyPr>
            <a:lstStyle/>
            <a:p>
              <a:pPr algn="ctr"/>
              <a:r>
                <a:rPr lang="zh-CN" altLang="en-US" dirty="0" smtClean="0"/>
                <a:t> </a:t>
              </a:r>
              <a:r>
                <a:rPr lang="en-US" altLang="zh-CN" sz="1400" dirty="0" smtClean="0"/>
                <a:t>80</a:t>
              </a:r>
              <a:endParaRPr lang="zh-CN" altLang="en-US" sz="1400" dirty="0"/>
            </a:p>
          </p:txBody>
        </p:sp>
        <p:sp>
          <p:nvSpPr>
            <p:cNvPr id="23" name="矩形 22"/>
            <p:cNvSpPr/>
            <p:nvPr/>
          </p:nvSpPr>
          <p:spPr>
            <a:xfrm>
              <a:off x="3225781" y="3916924"/>
              <a:ext cx="420308" cy="369332"/>
            </a:xfrm>
            <a:prstGeom prst="rect">
              <a:avLst/>
            </a:prstGeom>
          </p:spPr>
          <p:txBody>
            <a:bodyPr wrap="none">
              <a:spAutoFit/>
            </a:bodyPr>
            <a:lstStyle/>
            <a:p>
              <a:pPr algn="ctr"/>
              <a:r>
                <a:rPr lang="zh-CN" altLang="en-US" dirty="0" smtClean="0"/>
                <a:t> </a:t>
              </a:r>
              <a:r>
                <a:rPr lang="en-US" altLang="zh-CN" sz="1400" dirty="0" smtClean="0"/>
                <a:t>60</a:t>
              </a:r>
              <a:endParaRPr lang="zh-CN" altLang="en-US" sz="1400" dirty="0"/>
            </a:p>
          </p:txBody>
        </p:sp>
        <p:sp>
          <p:nvSpPr>
            <p:cNvPr id="24" name="矩形 23"/>
            <p:cNvSpPr/>
            <p:nvPr/>
          </p:nvSpPr>
          <p:spPr>
            <a:xfrm>
              <a:off x="4377109" y="4143380"/>
              <a:ext cx="420308" cy="369332"/>
            </a:xfrm>
            <a:prstGeom prst="rect">
              <a:avLst/>
            </a:prstGeom>
          </p:spPr>
          <p:txBody>
            <a:bodyPr wrap="none">
              <a:spAutoFit/>
            </a:bodyPr>
            <a:lstStyle/>
            <a:p>
              <a:pPr algn="ctr"/>
              <a:r>
                <a:rPr lang="zh-CN" altLang="en-US" dirty="0" smtClean="0"/>
                <a:t> </a:t>
              </a:r>
              <a:r>
                <a:rPr lang="en-US" altLang="zh-CN" sz="1400" dirty="0" smtClean="0"/>
                <a:t>40</a:t>
              </a:r>
              <a:endParaRPr lang="zh-CN" altLang="en-US" sz="1400" dirty="0"/>
            </a:p>
          </p:txBody>
        </p:sp>
        <p:sp>
          <p:nvSpPr>
            <p:cNvPr id="25" name="矩形 24"/>
            <p:cNvSpPr/>
            <p:nvPr/>
          </p:nvSpPr>
          <p:spPr>
            <a:xfrm>
              <a:off x="5511797" y="4500570"/>
              <a:ext cx="276037" cy="307777"/>
            </a:xfrm>
            <a:prstGeom prst="rect">
              <a:avLst/>
            </a:prstGeom>
          </p:spPr>
          <p:txBody>
            <a:bodyPr wrap="none">
              <a:spAutoFit/>
            </a:bodyPr>
            <a:lstStyle/>
            <a:p>
              <a:pPr algn="ctr"/>
              <a:r>
                <a:rPr lang="en-US" altLang="zh-CN" sz="1400" dirty="0" smtClean="0"/>
                <a:t>0</a:t>
              </a:r>
              <a:endParaRPr lang="zh-CN" altLang="en-US" sz="1400" dirty="0"/>
            </a:p>
          </p:txBody>
        </p:sp>
        <p:sp>
          <p:nvSpPr>
            <p:cNvPr id="26" name="任意多边形 25"/>
            <p:cNvSpPr/>
            <p:nvPr/>
          </p:nvSpPr>
          <p:spPr>
            <a:xfrm>
              <a:off x="1262063" y="3962400"/>
              <a:ext cx="2038350" cy="247650"/>
            </a:xfrm>
            <a:custGeom>
              <a:avLst/>
              <a:gdLst>
                <a:gd name="connsiteX0" fmla="*/ 0 w 2038350"/>
                <a:gd name="connsiteY0" fmla="*/ 0 h 247650"/>
                <a:gd name="connsiteX1" fmla="*/ 1081087 w 2038350"/>
                <a:gd name="connsiteY1" fmla="*/ 38100 h 247650"/>
                <a:gd name="connsiteX2" fmla="*/ 1804987 w 2038350"/>
                <a:gd name="connsiteY2" fmla="*/ 147638 h 247650"/>
                <a:gd name="connsiteX3" fmla="*/ 2038350 w 2038350"/>
                <a:gd name="connsiteY3" fmla="*/ 247650 h 247650"/>
              </a:gdLst>
              <a:ahLst/>
              <a:cxnLst>
                <a:cxn ang="0">
                  <a:pos x="connsiteX0" y="connsiteY0"/>
                </a:cxn>
                <a:cxn ang="0">
                  <a:pos x="connsiteX1" y="connsiteY1"/>
                </a:cxn>
                <a:cxn ang="0">
                  <a:pos x="connsiteX2" y="connsiteY2"/>
                </a:cxn>
                <a:cxn ang="0">
                  <a:pos x="connsiteX3" y="connsiteY3"/>
                </a:cxn>
              </a:cxnLst>
              <a:rect l="l" t="t" r="r" b="b"/>
              <a:pathLst>
                <a:path w="2038350" h="247650">
                  <a:moveTo>
                    <a:pt x="0" y="0"/>
                  </a:moveTo>
                  <a:cubicBezTo>
                    <a:pt x="390128" y="6747"/>
                    <a:pt x="780256" y="13494"/>
                    <a:pt x="1081087" y="38100"/>
                  </a:cubicBezTo>
                  <a:cubicBezTo>
                    <a:pt x="1381918" y="62706"/>
                    <a:pt x="1645443" y="112713"/>
                    <a:pt x="1804987" y="147638"/>
                  </a:cubicBezTo>
                  <a:cubicBezTo>
                    <a:pt x="1964531" y="182563"/>
                    <a:pt x="2001440" y="215106"/>
                    <a:pt x="2038350" y="247650"/>
                  </a:cubicBezTo>
                </a:path>
              </a:pathLst>
            </a:cu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7" name="任意多边形 26"/>
            <p:cNvSpPr/>
            <p:nvPr/>
          </p:nvSpPr>
          <p:spPr>
            <a:xfrm>
              <a:off x="3290888" y="4210050"/>
              <a:ext cx="1143000" cy="266700"/>
            </a:xfrm>
            <a:custGeom>
              <a:avLst/>
              <a:gdLst>
                <a:gd name="connsiteX0" fmla="*/ 0 w 1143000"/>
                <a:gd name="connsiteY0" fmla="*/ 0 h 266700"/>
                <a:gd name="connsiteX1" fmla="*/ 671512 w 1143000"/>
                <a:gd name="connsiteY1" fmla="*/ 38100 h 266700"/>
                <a:gd name="connsiteX2" fmla="*/ 981075 w 1143000"/>
                <a:gd name="connsiteY2" fmla="*/ 133350 h 266700"/>
                <a:gd name="connsiteX3" fmla="*/ 1143000 w 1143000"/>
                <a:gd name="connsiteY3" fmla="*/ 266700 h 266700"/>
              </a:gdLst>
              <a:ahLst/>
              <a:cxnLst>
                <a:cxn ang="0">
                  <a:pos x="connsiteX0" y="connsiteY0"/>
                </a:cxn>
                <a:cxn ang="0">
                  <a:pos x="connsiteX1" y="connsiteY1"/>
                </a:cxn>
                <a:cxn ang="0">
                  <a:pos x="connsiteX2" y="connsiteY2"/>
                </a:cxn>
                <a:cxn ang="0">
                  <a:pos x="connsiteX3" y="connsiteY3"/>
                </a:cxn>
              </a:cxnLst>
              <a:rect l="l" t="t" r="r" b="b"/>
              <a:pathLst>
                <a:path w="1143000" h="266700">
                  <a:moveTo>
                    <a:pt x="0" y="0"/>
                  </a:moveTo>
                  <a:cubicBezTo>
                    <a:pt x="254000" y="7937"/>
                    <a:pt x="508000" y="15875"/>
                    <a:pt x="671512" y="38100"/>
                  </a:cubicBezTo>
                  <a:cubicBezTo>
                    <a:pt x="835024" y="60325"/>
                    <a:pt x="902494" y="95250"/>
                    <a:pt x="981075" y="133350"/>
                  </a:cubicBezTo>
                  <a:cubicBezTo>
                    <a:pt x="1059656" y="171450"/>
                    <a:pt x="1101328" y="219075"/>
                    <a:pt x="1143000" y="266700"/>
                  </a:cubicBezTo>
                </a:path>
              </a:pathLst>
            </a:cu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8" name="任意多边形 27"/>
            <p:cNvSpPr/>
            <p:nvPr/>
          </p:nvSpPr>
          <p:spPr>
            <a:xfrm>
              <a:off x="4424363" y="4481513"/>
              <a:ext cx="1095375" cy="300037"/>
            </a:xfrm>
            <a:custGeom>
              <a:avLst/>
              <a:gdLst>
                <a:gd name="connsiteX0" fmla="*/ 0 w 1095375"/>
                <a:gd name="connsiteY0" fmla="*/ 0 h 300037"/>
                <a:gd name="connsiteX1" fmla="*/ 638175 w 1095375"/>
                <a:gd name="connsiteY1" fmla="*/ 71437 h 300037"/>
                <a:gd name="connsiteX2" fmla="*/ 966787 w 1095375"/>
                <a:gd name="connsiteY2" fmla="*/ 204787 h 300037"/>
                <a:gd name="connsiteX3" fmla="*/ 1095375 w 1095375"/>
                <a:gd name="connsiteY3" fmla="*/ 300037 h 300037"/>
              </a:gdLst>
              <a:ahLst/>
              <a:cxnLst>
                <a:cxn ang="0">
                  <a:pos x="connsiteX0" y="connsiteY0"/>
                </a:cxn>
                <a:cxn ang="0">
                  <a:pos x="connsiteX1" y="connsiteY1"/>
                </a:cxn>
                <a:cxn ang="0">
                  <a:pos x="connsiteX2" y="connsiteY2"/>
                </a:cxn>
                <a:cxn ang="0">
                  <a:pos x="connsiteX3" y="connsiteY3"/>
                </a:cxn>
              </a:cxnLst>
              <a:rect l="l" t="t" r="r" b="b"/>
              <a:pathLst>
                <a:path w="1095375" h="300037">
                  <a:moveTo>
                    <a:pt x="0" y="0"/>
                  </a:moveTo>
                  <a:cubicBezTo>
                    <a:pt x="238522" y="18653"/>
                    <a:pt x="477044" y="37306"/>
                    <a:pt x="638175" y="71437"/>
                  </a:cubicBezTo>
                  <a:cubicBezTo>
                    <a:pt x="799306" y="105568"/>
                    <a:pt x="890587" y="166687"/>
                    <a:pt x="966787" y="204787"/>
                  </a:cubicBezTo>
                  <a:cubicBezTo>
                    <a:pt x="1042987" y="242887"/>
                    <a:pt x="1069181" y="271462"/>
                    <a:pt x="1095375" y="300037"/>
                  </a:cubicBezTo>
                </a:path>
              </a:pathLst>
            </a:cu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9" name="任意多边形 28"/>
            <p:cNvSpPr/>
            <p:nvPr/>
          </p:nvSpPr>
          <p:spPr>
            <a:xfrm>
              <a:off x="4413956" y="4176889"/>
              <a:ext cx="2077155" cy="609600"/>
            </a:xfrm>
            <a:custGeom>
              <a:avLst/>
              <a:gdLst>
                <a:gd name="connsiteX0" fmla="*/ 0 w 2077155"/>
                <a:gd name="connsiteY0" fmla="*/ 0 h 609600"/>
                <a:gd name="connsiteX1" fmla="*/ 1185333 w 2077155"/>
                <a:gd name="connsiteY1" fmla="*/ 124178 h 609600"/>
                <a:gd name="connsiteX2" fmla="*/ 2077155 w 2077155"/>
                <a:gd name="connsiteY2" fmla="*/ 609600 h 609600"/>
              </a:gdLst>
              <a:ahLst/>
              <a:cxnLst>
                <a:cxn ang="0">
                  <a:pos x="connsiteX0" y="connsiteY0"/>
                </a:cxn>
                <a:cxn ang="0">
                  <a:pos x="connsiteX1" y="connsiteY1"/>
                </a:cxn>
                <a:cxn ang="0">
                  <a:pos x="connsiteX2" y="connsiteY2"/>
                </a:cxn>
              </a:cxnLst>
              <a:rect l="l" t="t" r="r" b="b"/>
              <a:pathLst>
                <a:path w="2077155" h="609600">
                  <a:moveTo>
                    <a:pt x="0" y="0"/>
                  </a:moveTo>
                  <a:cubicBezTo>
                    <a:pt x="419570" y="11289"/>
                    <a:pt x="839141" y="22578"/>
                    <a:pt x="1185333" y="124178"/>
                  </a:cubicBezTo>
                  <a:cubicBezTo>
                    <a:pt x="1531525" y="225778"/>
                    <a:pt x="1804340" y="417689"/>
                    <a:pt x="2077155" y="609600"/>
                  </a:cubicBezTo>
                </a:path>
              </a:pathLst>
            </a:custGeom>
            <a:ln w="9525">
              <a:solidFill>
                <a:srgbClr val="7030A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0" name="矩形 29"/>
            <p:cNvSpPr/>
            <p:nvPr/>
          </p:nvSpPr>
          <p:spPr>
            <a:xfrm>
              <a:off x="5583235" y="4714884"/>
              <a:ext cx="955710" cy="369332"/>
            </a:xfrm>
            <a:prstGeom prst="rect">
              <a:avLst/>
            </a:prstGeom>
          </p:spPr>
          <p:txBody>
            <a:bodyPr wrap="none">
              <a:spAutoFit/>
            </a:bodyPr>
            <a:lstStyle/>
            <a:p>
              <a:pPr algn="ctr"/>
              <a:r>
                <a:rPr lang="zh-CN" altLang="en-US" dirty="0" smtClean="0"/>
                <a:t> </a:t>
              </a:r>
              <a:r>
                <a:rPr lang="zh-CN" altLang="en-US" sz="1400" dirty="0" smtClean="0"/>
                <a:t>保护区段</a:t>
              </a:r>
              <a:endParaRPr lang="zh-CN" altLang="en-US" sz="1400" dirty="0"/>
            </a:p>
          </p:txBody>
        </p:sp>
      </p:grpSp>
      <p:sp>
        <p:nvSpPr>
          <p:cNvPr id="37" name="矩形 36"/>
          <p:cNvSpPr/>
          <p:nvPr/>
        </p:nvSpPr>
        <p:spPr>
          <a:xfrm>
            <a:off x="119814" y="5529276"/>
            <a:ext cx="7500990" cy="461665"/>
          </a:xfrm>
          <a:prstGeom prst="rect">
            <a:avLst/>
          </a:prstGeom>
        </p:spPr>
        <p:txBody>
          <a:bodyPr wrap="square">
            <a:spAutoFit/>
          </a:bodyPr>
          <a:lstStyle/>
          <a:p>
            <a:r>
              <a:rPr lang="zh-CN" altLang="en-US" sz="2400" b="1" dirty="0" smtClean="0"/>
              <a:t>“滞后速度控制模式”又称为“入口速度控制模式”</a:t>
            </a:r>
            <a:endParaRPr lang="zh-CN" altLang="en-US" sz="2400" b="1" dirty="0"/>
          </a:p>
        </p:txBody>
      </p:sp>
      <p:sp>
        <p:nvSpPr>
          <p:cNvPr id="20481" name="Rectangle 1"/>
          <p:cNvSpPr>
            <a:spLocks noChangeArrowheads="1"/>
          </p:cNvSpPr>
          <p:nvPr/>
        </p:nvSpPr>
        <p:spPr bwMode="auto">
          <a:xfrm>
            <a:off x="7763680" y="1957376"/>
            <a:ext cx="4214842" cy="4247317"/>
          </a:xfrm>
          <a:prstGeom prst="rect">
            <a:avLst/>
          </a:prstGeom>
          <a:solidFill>
            <a:schemeClr val="accent1">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6700" algn="l" defTabSz="914400" rtl="0" eaLnBrk="1" fontAlgn="base" latinLnBrk="0" hangingPunct="1">
              <a:lnSpc>
                <a:spcPct val="150000"/>
              </a:lnSpc>
              <a:spcBef>
                <a:spcPct val="0"/>
              </a:spcBef>
              <a:spcAft>
                <a:spcPct val="0"/>
              </a:spcAft>
              <a:buClrTx/>
              <a:buSzTx/>
              <a:buFont typeface="Wingdings" pitchFamily="2" charset="2"/>
              <a:buChar char="u"/>
              <a:tabLst/>
            </a:pPr>
            <a:r>
              <a:rPr kumimoji="0" 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法国</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TVM-300</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列控系统采用人控优先的方法；</a:t>
            </a:r>
            <a:endPar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p>
            <a:pPr marL="0" marR="0" lvl="0" indent="266700" algn="l" defTabSz="914400" rtl="0" eaLnBrk="1" fontAlgn="base" latinLnBrk="0" hangingPunct="1">
              <a:lnSpc>
                <a:spcPct val="150000"/>
              </a:lnSpc>
              <a:spcBef>
                <a:spcPct val="0"/>
              </a:spcBef>
              <a:spcAft>
                <a:spcPct val="0"/>
              </a:spcAft>
              <a:buClrTx/>
              <a:buSzTx/>
              <a:buFont typeface="Wingdings" pitchFamily="2" charset="2"/>
              <a:buChar char="u"/>
              <a:tabLst/>
            </a:pP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万一列车失控，碰撞了滞后式速度控制线，即为撞墙，此时触发设备自动引发紧急制动，此时列车必然会越过第一红灯进入下一闭塞分区，如此必须要增加一个闭塞分区作为安全防护区段，俗称双红灯防护。</a:t>
            </a:r>
            <a:endParaRPr kumimoji="0" lang="zh-CN" altLang="en-US" sz="20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2771146"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4.2.1  </a:t>
            </a:r>
            <a:r>
              <a:rPr lang="zh-CN" altLang="en-US" sz="2800" b="1" dirty="0" smtClean="0">
                <a:solidFill>
                  <a:srgbClr val="0070C0"/>
                </a:solidFill>
                <a:latin typeface="微软雅黑" pitchFamily="34" charset="-122"/>
                <a:ea typeface="微软雅黑" pitchFamily="34" charset="-122"/>
                <a:sym typeface="Arial" pitchFamily="34" charset="0"/>
              </a:rPr>
              <a:t>固定闭塞</a:t>
            </a:r>
            <a:endParaRPr lang="zh-CN" altLang="en-US" sz="2800" dirty="0">
              <a:solidFill>
                <a:srgbClr val="0070C0"/>
              </a:solidFill>
            </a:endParaRPr>
          </a:p>
        </p:txBody>
      </p:sp>
      <p:grpSp>
        <p:nvGrpSpPr>
          <p:cNvPr id="3" name="组合 2"/>
          <p:cNvGrpSpPr/>
          <p:nvPr/>
        </p:nvGrpSpPr>
        <p:grpSpPr>
          <a:xfrm>
            <a:off x="691318" y="1242996"/>
            <a:ext cx="4790719" cy="461665"/>
            <a:chOff x="548443" y="1281397"/>
            <a:chExt cx="4790719"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4362092" cy="461665"/>
            </a:xfrm>
            <a:prstGeom prst="rect">
              <a:avLst/>
            </a:prstGeom>
          </p:spPr>
          <p:txBody>
            <a:bodyPr wrap="none">
              <a:spAutoFit/>
            </a:bodyPr>
            <a:lstStyle/>
            <a:p>
              <a:r>
                <a:rPr lang="en-US" altLang="zh-CN" sz="2400" b="1" dirty="0" smtClean="0"/>
                <a:t>2</a:t>
              </a:r>
              <a:r>
                <a:rPr lang="zh-CN" altLang="en-US" sz="2400" b="1" dirty="0" smtClean="0"/>
                <a:t>、分级制动模式</a:t>
              </a:r>
              <a:r>
                <a:rPr lang="zh-CN" altLang="en-US" sz="2400" b="1" dirty="0" smtClean="0">
                  <a:solidFill>
                    <a:srgbClr val="0303EB"/>
                  </a:solidFill>
                </a:rPr>
                <a:t>（讨论分析）</a:t>
              </a:r>
              <a:endParaRPr lang="zh-CN" altLang="en-US" sz="2400" b="1" dirty="0">
                <a:solidFill>
                  <a:srgbClr val="0303EB"/>
                </a:solidFill>
              </a:endParaRPr>
            </a:p>
          </p:txBody>
        </p:sp>
      </p:grpSp>
      <p:sp>
        <p:nvSpPr>
          <p:cNvPr id="7" name="矩形 6"/>
          <p:cNvSpPr/>
          <p:nvPr/>
        </p:nvSpPr>
        <p:spPr>
          <a:xfrm>
            <a:off x="619880" y="1885938"/>
            <a:ext cx="3669594" cy="400110"/>
          </a:xfrm>
          <a:prstGeom prst="rect">
            <a:avLst/>
          </a:prstGeom>
        </p:spPr>
        <p:txBody>
          <a:bodyPr wrap="none">
            <a:spAutoFit/>
          </a:bodyPr>
          <a:lstStyle/>
          <a:p>
            <a:r>
              <a:rPr lang="zh-CN" altLang="en-US" sz="2000" b="1" dirty="0" smtClean="0"/>
              <a:t>（</a:t>
            </a:r>
            <a:r>
              <a:rPr lang="en-US" sz="2000" b="1" dirty="0" smtClean="0"/>
              <a:t>1</a:t>
            </a:r>
            <a:r>
              <a:rPr lang="zh-CN" altLang="en-US" sz="2000" b="1" dirty="0" smtClean="0"/>
              <a:t>）阶梯型分级速度控制模式</a:t>
            </a:r>
            <a:endParaRPr lang="zh-CN" altLang="en-US" sz="2000" b="1" dirty="0"/>
          </a:p>
        </p:txBody>
      </p:sp>
      <p:sp>
        <p:nvSpPr>
          <p:cNvPr id="21505" name="Rectangle 1"/>
          <p:cNvSpPr>
            <a:spLocks noChangeArrowheads="1"/>
          </p:cNvSpPr>
          <p:nvPr/>
        </p:nvSpPr>
        <p:spPr bwMode="auto">
          <a:xfrm>
            <a:off x="477004" y="2457442"/>
            <a:ext cx="11287204" cy="1128579"/>
          </a:xfrm>
          <a:prstGeom prst="rect">
            <a:avLst/>
          </a:prstGeom>
          <a:noFill/>
          <a:ln w="38100">
            <a:solidFill>
              <a:srgbClr val="FF0000"/>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6700" algn="l" defTabSz="914400" rtl="0" eaLnBrk="1" fontAlgn="base" latinLnBrk="0" hangingPunct="1">
              <a:lnSpc>
                <a:spcPct val="150000"/>
              </a:lnSpc>
              <a:spcBef>
                <a:spcPct val="0"/>
              </a:spcBef>
              <a:spcAft>
                <a:spcPct val="0"/>
              </a:spcAft>
              <a:buClrTx/>
              <a:buSzTx/>
              <a:buFontTx/>
              <a:buNone/>
              <a:tabLst/>
            </a:pPr>
            <a:r>
              <a:rPr kumimoji="0" lang="zh-CN" sz="24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只是对每一个闭塞分区的入口速度或出口速度进行控制，对列车速度的控制不是连续的，车地传输的信息量较少，设备相对简单。</a:t>
            </a:r>
            <a:endParaRPr kumimoji="0" lang="zh-CN" sz="24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9" name="矩形 8"/>
          <p:cNvSpPr/>
          <p:nvPr/>
        </p:nvSpPr>
        <p:spPr>
          <a:xfrm>
            <a:off x="2048640" y="3886202"/>
            <a:ext cx="10001320" cy="2862322"/>
          </a:xfrm>
          <a:prstGeom prst="rect">
            <a:avLst/>
          </a:prstGeom>
        </p:spPr>
        <p:txBody>
          <a:bodyPr wrap="square">
            <a:spAutoFit/>
          </a:bodyPr>
          <a:lstStyle/>
          <a:p>
            <a:pPr>
              <a:lnSpc>
                <a:spcPct val="250000"/>
              </a:lnSpc>
            </a:pPr>
            <a:r>
              <a:rPr lang="zh-CN" altLang="en-US" sz="2000" b="1" dirty="0" smtClean="0"/>
              <a:t>①</a:t>
            </a:r>
            <a:r>
              <a:rPr lang="zh-CN" altLang="en-US" sz="2000" b="1" dirty="0" smtClean="0">
                <a:solidFill>
                  <a:srgbClr val="0303EB"/>
                </a:solidFill>
              </a:rPr>
              <a:t>需要设置较长的保护区段；</a:t>
            </a:r>
          </a:p>
          <a:p>
            <a:pPr>
              <a:lnSpc>
                <a:spcPct val="125000"/>
              </a:lnSpc>
            </a:pPr>
            <a:r>
              <a:rPr lang="zh-CN" altLang="en-US" sz="2000" b="1" dirty="0" smtClean="0"/>
              <a:t>②以钢轨作为信息传输载体，通过模拟轨道电路实现列车定位功能，传输信息量小，对列车运行控制精度不高；</a:t>
            </a:r>
          </a:p>
          <a:p>
            <a:pPr>
              <a:lnSpc>
                <a:spcPct val="200000"/>
              </a:lnSpc>
            </a:pPr>
            <a:r>
              <a:rPr lang="zh-CN" altLang="en-US" sz="2000" b="1" dirty="0" smtClean="0"/>
              <a:t>③</a:t>
            </a:r>
            <a:r>
              <a:rPr lang="zh-CN" altLang="en-US" sz="2000" b="1" dirty="0" smtClean="0">
                <a:solidFill>
                  <a:srgbClr val="0303EB"/>
                </a:solidFill>
              </a:rPr>
              <a:t>司机的劳动强度大，对列车运行的舒适性控制不好；</a:t>
            </a:r>
          </a:p>
          <a:p>
            <a:pPr>
              <a:lnSpc>
                <a:spcPct val="200000"/>
              </a:lnSpc>
            </a:pPr>
            <a:r>
              <a:rPr lang="zh-CN" altLang="en-US" sz="2000" b="1" dirty="0" smtClean="0"/>
              <a:t>④不易实现列车的优化控制和节能控制，限制了行车效率的提高。</a:t>
            </a:r>
            <a:endParaRPr lang="zh-CN" altLang="en-US" sz="2000" b="1" dirty="0"/>
          </a:p>
        </p:txBody>
      </p:sp>
      <p:sp>
        <p:nvSpPr>
          <p:cNvPr id="10" name="矩形 9"/>
          <p:cNvSpPr/>
          <p:nvPr/>
        </p:nvSpPr>
        <p:spPr>
          <a:xfrm>
            <a:off x="334128" y="5243524"/>
            <a:ext cx="825867" cy="477054"/>
          </a:xfrm>
          <a:prstGeom prst="rect">
            <a:avLst/>
          </a:prstGeom>
        </p:spPr>
        <p:txBody>
          <a:bodyPr wrap="none">
            <a:spAutoFit/>
          </a:bodyPr>
          <a:lstStyle/>
          <a:p>
            <a:r>
              <a:rPr lang="zh-CN" altLang="en-US" b="1" dirty="0" smtClean="0"/>
              <a:t>特点</a:t>
            </a:r>
            <a:endParaRPr lang="zh-CN" altLang="en-US" b="1" dirty="0"/>
          </a:p>
        </p:txBody>
      </p:sp>
      <p:sp>
        <p:nvSpPr>
          <p:cNvPr id="11" name="左大括号 10"/>
          <p:cNvSpPr/>
          <p:nvPr/>
        </p:nvSpPr>
        <p:spPr>
          <a:xfrm>
            <a:off x="1191384" y="4386268"/>
            <a:ext cx="714380" cy="2071702"/>
          </a:xfrm>
          <a:prstGeom prst="leftBrace">
            <a:avLst>
              <a:gd name="adj1" fmla="val 29967"/>
              <a:gd name="adj2" fmla="val 50000"/>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wipe(left)">
                                      <p:cBhvr>
                                        <p:cTn id="15" dur="500"/>
                                        <p:tgtEl>
                                          <p:spTgt spid="9">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9">
                                            <p:txEl>
                                              <p:pRg st="1" end="1"/>
                                            </p:txEl>
                                          </p:spTgt>
                                        </p:tgtEl>
                                        <p:attrNameLst>
                                          <p:attrName>style.visibility</p:attrName>
                                        </p:attrNameLst>
                                      </p:cBhvr>
                                      <p:to>
                                        <p:strVal val="visible"/>
                                      </p:to>
                                    </p:set>
                                    <p:animEffect transition="in" filter="wipe(left)">
                                      <p:cBhvr>
                                        <p:cTn id="20" dur="500"/>
                                        <p:tgtEl>
                                          <p:spTgt spid="9">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9">
                                            <p:txEl>
                                              <p:pRg st="2" end="2"/>
                                            </p:txEl>
                                          </p:spTgt>
                                        </p:tgtEl>
                                        <p:attrNameLst>
                                          <p:attrName>style.visibility</p:attrName>
                                        </p:attrNameLst>
                                      </p:cBhvr>
                                      <p:to>
                                        <p:strVal val="visible"/>
                                      </p:to>
                                    </p:set>
                                    <p:animEffect transition="in" filter="wipe(left)">
                                      <p:cBhvr>
                                        <p:cTn id="25" dur="500"/>
                                        <p:tgtEl>
                                          <p:spTgt spid="9">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9">
                                            <p:txEl>
                                              <p:pRg st="3" end="3"/>
                                            </p:txEl>
                                          </p:spTgt>
                                        </p:tgtEl>
                                        <p:attrNameLst>
                                          <p:attrName>style.visibility</p:attrName>
                                        </p:attrNameLst>
                                      </p:cBhvr>
                                      <p:to>
                                        <p:strVal val="visible"/>
                                      </p:to>
                                    </p:set>
                                    <p:animEffect transition="in" filter="wipe(left)">
                                      <p:cBhvr>
                                        <p:cTn id="30" dur="500"/>
                                        <p:tgtEl>
                                          <p:spTgt spid="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2771146"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4.2.1  </a:t>
            </a:r>
            <a:r>
              <a:rPr lang="zh-CN" altLang="en-US" sz="2800" b="1" dirty="0" smtClean="0">
                <a:solidFill>
                  <a:srgbClr val="0070C0"/>
                </a:solidFill>
                <a:latin typeface="微软雅黑" pitchFamily="34" charset="-122"/>
                <a:ea typeface="微软雅黑" pitchFamily="34" charset="-122"/>
                <a:sym typeface="Arial" pitchFamily="34" charset="0"/>
              </a:rPr>
              <a:t>固定闭塞</a:t>
            </a:r>
            <a:endParaRPr lang="zh-CN" altLang="en-US" sz="2800" dirty="0">
              <a:solidFill>
                <a:srgbClr val="0070C0"/>
              </a:solidFill>
            </a:endParaRPr>
          </a:p>
        </p:txBody>
      </p:sp>
      <p:grpSp>
        <p:nvGrpSpPr>
          <p:cNvPr id="3" name="组合 2"/>
          <p:cNvGrpSpPr/>
          <p:nvPr/>
        </p:nvGrpSpPr>
        <p:grpSpPr>
          <a:xfrm>
            <a:off x="691318" y="1242996"/>
            <a:ext cx="4790719" cy="461665"/>
            <a:chOff x="548443" y="1281397"/>
            <a:chExt cx="4790719"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4362092" cy="461665"/>
            </a:xfrm>
            <a:prstGeom prst="rect">
              <a:avLst/>
            </a:prstGeom>
          </p:spPr>
          <p:txBody>
            <a:bodyPr wrap="none">
              <a:spAutoFit/>
            </a:bodyPr>
            <a:lstStyle/>
            <a:p>
              <a:r>
                <a:rPr lang="en-US" altLang="zh-CN" sz="2400" b="1" dirty="0" smtClean="0"/>
                <a:t>2</a:t>
              </a:r>
              <a:r>
                <a:rPr lang="zh-CN" altLang="en-US" sz="2400" b="1" dirty="0" smtClean="0"/>
                <a:t>、分级制动模式</a:t>
              </a:r>
              <a:r>
                <a:rPr lang="zh-CN" altLang="en-US" sz="2400" b="1" dirty="0" smtClean="0">
                  <a:solidFill>
                    <a:srgbClr val="0303EB"/>
                  </a:solidFill>
                </a:rPr>
                <a:t>（讨论分析）</a:t>
              </a:r>
              <a:endParaRPr lang="zh-CN" altLang="en-US" sz="2400" b="1" dirty="0">
                <a:solidFill>
                  <a:srgbClr val="0303EB"/>
                </a:solidFill>
              </a:endParaRPr>
            </a:p>
          </p:txBody>
        </p:sp>
      </p:grpSp>
      <p:sp>
        <p:nvSpPr>
          <p:cNvPr id="7" name="矩形 6"/>
          <p:cNvSpPr/>
          <p:nvPr/>
        </p:nvSpPr>
        <p:spPr>
          <a:xfrm>
            <a:off x="548442" y="2028814"/>
            <a:ext cx="3669594" cy="400110"/>
          </a:xfrm>
          <a:prstGeom prst="rect">
            <a:avLst/>
          </a:prstGeom>
        </p:spPr>
        <p:txBody>
          <a:bodyPr wrap="none">
            <a:spAutoFit/>
          </a:bodyPr>
          <a:lstStyle/>
          <a:p>
            <a:r>
              <a:rPr lang="zh-CN" altLang="en-US" sz="2000" b="1" dirty="0" smtClean="0"/>
              <a:t>（</a:t>
            </a:r>
            <a:r>
              <a:rPr lang="en-US" sz="2000" b="1" dirty="0" smtClean="0"/>
              <a:t>1</a:t>
            </a:r>
            <a:r>
              <a:rPr lang="zh-CN" altLang="en-US" sz="2000" b="1" dirty="0" smtClean="0"/>
              <a:t>）阶梯型分级速度控制模式</a:t>
            </a:r>
            <a:endParaRPr lang="zh-CN" altLang="en-US" sz="2000" b="1" dirty="0"/>
          </a:p>
        </p:txBody>
      </p:sp>
      <p:sp>
        <p:nvSpPr>
          <p:cNvPr id="8" name="Rectangle 1"/>
          <p:cNvSpPr>
            <a:spLocks noChangeArrowheads="1"/>
          </p:cNvSpPr>
          <p:nvPr/>
        </p:nvSpPr>
        <p:spPr bwMode="auto">
          <a:xfrm>
            <a:off x="477004" y="2886070"/>
            <a:ext cx="11287204" cy="2862322"/>
          </a:xfrm>
          <a:prstGeom prst="rect">
            <a:avLst/>
          </a:prstGeom>
          <a:noFill/>
          <a:ln w="38100">
            <a:solidFill>
              <a:srgbClr val="FF0000"/>
            </a:solidFill>
            <a:miter lim="800000"/>
            <a:headEnd/>
            <a:tailEnd/>
          </a:ln>
          <a:effectLst/>
        </p:spPr>
        <p:txBody>
          <a:bodyPr vert="horz" wrap="square" lIns="91440" tIns="45720" rIns="91440" bIns="45720" numCol="1" anchor="ctr" anchorCtr="0" compatLnSpc="1">
            <a:prstTxWarp prst="textNoShape">
              <a:avLst/>
            </a:prstTxWarp>
            <a:spAutoFit/>
          </a:bodyPr>
          <a:lstStyle/>
          <a:p>
            <a:pPr>
              <a:lnSpc>
                <a:spcPct val="150000"/>
              </a:lnSpc>
              <a:buFont typeface="Wingdings" pitchFamily="2" charset="2"/>
              <a:buChar char="u"/>
            </a:pPr>
            <a:r>
              <a:rPr lang="zh-CN" altLang="en-US" sz="2400" b="1" dirty="0" smtClean="0"/>
              <a:t>在固定闭塞设计中，要求的运行间隔越短，闭塞分区（设备）数也越多，列车最小行车间隔约为</a:t>
            </a:r>
            <a:r>
              <a:rPr lang="en-US" sz="2400" b="1" dirty="0" smtClean="0">
                <a:solidFill>
                  <a:srgbClr val="0303EB"/>
                </a:solidFill>
              </a:rPr>
              <a:t>100</a:t>
            </a:r>
            <a:r>
              <a:rPr lang="zh-CN" altLang="en-US" sz="2400" b="1" dirty="0" smtClean="0">
                <a:solidFill>
                  <a:srgbClr val="0303EB"/>
                </a:solidFill>
              </a:rPr>
              <a:t>～</a:t>
            </a:r>
            <a:r>
              <a:rPr lang="en-US" sz="2400" b="1" dirty="0" smtClean="0">
                <a:solidFill>
                  <a:srgbClr val="0303EB"/>
                </a:solidFill>
              </a:rPr>
              <a:t>150s</a:t>
            </a:r>
            <a:r>
              <a:rPr lang="zh-CN" altLang="en-US" sz="2400" b="1" dirty="0" smtClean="0"/>
              <a:t>。</a:t>
            </a:r>
            <a:endParaRPr lang="en-US" altLang="zh-CN" sz="2400" b="1" dirty="0" smtClean="0"/>
          </a:p>
          <a:p>
            <a:pPr>
              <a:lnSpc>
                <a:spcPct val="150000"/>
              </a:lnSpc>
              <a:buFont typeface="Wingdings" pitchFamily="2" charset="2"/>
              <a:buChar char="u"/>
            </a:pPr>
            <a:endParaRPr lang="zh-CN" altLang="en-US" sz="2400" b="1" dirty="0" smtClean="0"/>
          </a:p>
          <a:p>
            <a:pPr>
              <a:lnSpc>
                <a:spcPct val="150000"/>
              </a:lnSpc>
              <a:buFont typeface="Wingdings" pitchFamily="2" charset="2"/>
              <a:buChar char="u"/>
            </a:pPr>
            <a:r>
              <a:rPr lang="zh-CN" altLang="en-US" sz="2400" b="1" dirty="0" smtClean="0"/>
              <a:t>上海地铁</a:t>
            </a:r>
            <a:r>
              <a:rPr lang="en-US" sz="2400" b="1" dirty="0" smtClean="0"/>
              <a:t>1</a:t>
            </a:r>
            <a:r>
              <a:rPr lang="zh-CN" altLang="en-US" sz="2400" b="1" dirty="0" smtClean="0"/>
              <a:t>号线引进的</a:t>
            </a:r>
            <a:r>
              <a:rPr lang="en-US" sz="2400" b="1" dirty="0" smtClean="0"/>
              <a:t>GRS</a:t>
            </a:r>
            <a:r>
              <a:rPr lang="zh-CN" altLang="en-US" sz="2400" b="1" dirty="0" smtClean="0"/>
              <a:t>（现属</a:t>
            </a:r>
            <a:r>
              <a:rPr lang="en-US" sz="2400" b="1" dirty="0" smtClean="0"/>
              <a:t>ALSTOM</a:t>
            </a:r>
            <a:r>
              <a:rPr lang="zh-CN" altLang="en-US" sz="2400" b="1" dirty="0" smtClean="0"/>
              <a:t>）公司的</a:t>
            </a:r>
            <a:r>
              <a:rPr lang="en-US" sz="2400" b="1" dirty="0" smtClean="0"/>
              <a:t>ATP</a:t>
            </a:r>
            <a:r>
              <a:rPr lang="zh-CN" altLang="en-US" sz="2400" b="1" dirty="0" smtClean="0"/>
              <a:t>系统和北京地铁</a:t>
            </a:r>
            <a:r>
              <a:rPr lang="en-US" sz="2400" b="1" dirty="0" smtClean="0"/>
              <a:t>1</a:t>
            </a:r>
            <a:r>
              <a:rPr lang="zh-CN" altLang="en-US" sz="2400" b="1" dirty="0" smtClean="0"/>
              <a:t>号线引进的西屋公司的</a:t>
            </a:r>
            <a:r>
              <a:rPr lang="en-US" sz="2400" b="1" dirty="0" smtClean="0"/>
              <a:t>ATP</a:t>
            </a:r>
            <a:r>
              <a:rPr lang="zh-CN" altLang="en-US" sz="2400" b="1" dirty="0" smtClean="0"/>
              <a:t>系统均采用台阶式分级速度控制模式。</a:t>
            </a:r>
            <a:endParaRPr lang="zh-CN" altLang="en-US" sz="2400" b="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2771146"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4.2.1  </a:t>
            </a:r>
            <a:r>
              <a:rPr lang="zh-CN" altLang="en-US" sz="2800" b="1" dirty="0" smtClean="0">
                <a:solidFill>
                  <a:srgbClr val="0070C0"/>
                </a:solidFill>
                <a:latin typeface="微软雅黑" pitchFamily="34" charset="-122"/>
                <a:ea typeface="微软雅黑" pitchFamily="34" charset="-122"/>
                <a:sym typeface="Arial" pitchFamily="34" charset="0"/>
              </a:rPr>
              <a:t>固定闭塞</a:t>
            </a:r>
            <a:endParaRPr lang="zh-CN" altLang="en-US" sz="2800" dirty="0">
              <a:solidFill>
                <a:srgbClr val="0070C0"/>
              </a:solidFill>
            </a:endParaRPr>
          </a:p>
        </p:txBody>
      </p:sp>
      <p:grpSp>
        <p:nvGrpSpPr>
          <p:cNvPr id="3" name="组合 2"/>
          <p:cNvGrpSpPr/>
          <p:nvPr/>
        </p:nvGrpSpPr>
        <p:grpSpPr>
          <a:xfrm>
            <a:off x="691318" y="1242996"/>
            <a:ext cx="4790719" cy="461665"/>
            <a:chOff x="548443" y="1281397"/>
            <a:chExt cx="4790719"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4362092" cy="461665"/>
            </a:xfrm>
            <a:prstGeom prst="rect">
              <a:avLst/>
            </a:prstGeom>
          </p:spPr>
          <p:txBody>
            <a:bodyPr wrap="none">
              <a:spAutoFit/>
            </a:bodyPr>
            <a:lstStyle/>
            <a:p>
              <a:r>
                <a:rPr lang="en-US" altLang="zh-CN" sz="2400" b="1" dirty="0" smtClean="0"/>
                <a:t>2</a:t>
              </a:r>
              <a:r>
                <a:rPr lang="zh-CN" altLang="en-US" sz="2400" b="1" dirty="0" smtClean="0"/>
                <a:t>、分级制动模式</a:t>
              </a:r>
              <a:r>
                <a:rPr lang="zh-CN" altLang="en-US" sz="2400" b="1" dirty="0" smtClean="0">
                  <a:solidFill>
                    <a:srgbClr val="0303EB"/>
                  </a:solidFill>
                </a:rPr>
                <a:t>（讨论分析）</a:t>
              </a:r>
              <a:endParaRPr lang="zh-CN" altLang="en-US" sz="2400" b="1" dirty="0">
                <a:solidFill>
                  <a:srgbClr val="0303EB"/>
                </a:solidFill>
              </a:endParaRPr>
            </a:p>
          </p:txBody>
        </p:sp>
      </p:grpSp>
      <p:sp>
        <p:nvSpPr>
          <p:cNvPr id="7" name="矩形 6"/>
          <p:cNvSpPr/>
          <p:nvPr/>
        </p:nvSpPr>
        <p:spPr>
          <a:xfrm>
            <a:off x="548442" y="2028814"/>
            <a:ext cx="3669594" cy="400110"/>
          </a:xfrm>
          <a:prstGeom prst="rect">
            <a:avLst/>
          </a:prstGeom>
        </p:spPr>
        <p:txBody>
          <a:bodyPr wrap="none">
            <a:spAutoFit/>
          </a:bodyPr>
          <a:lstStyle/>
          <a:p>
            <a:r>
              <a:rPr lang="zh-CN" altLang="en-US" sz="2000" b="1" dirty="0" smtClean="0"/>
              <a:t>（</a:t>
            </a:r>
            <a:r>
              <a:rPr lang="en-US" sz="2000" b="1" dirty="0" smtClean="0"/>
              <a:t>2</a:t>
            </a:r>
            <a:r>
              <a:rPr lang="zh-CN" altLang="en-US" sz="2000" b="1" dirty="0" smtClean="0"/>
              <a:t>）曲线型分级速度控制模式</a:t>
            </a:r>
            <a:endParaRPr lang="zh-CN" altLang="en-US" sz="2000" b="1" dirty="0"/>
          </a:p>
        </p:txBody>
      </p:sp>
      <p:sp>
        <p:nvSpPr>
          <p:cNvPr id="34" name="矩形 33"/>
          <p:cNvSpPr/>
          <p:nvPr/>
        </p:nvSpPr>
        <p:spPr>
          <a:xfrm>
            <a:off x="977070" y="5529276"/>
            <a:ext cx="10358510" cy="1107996"/>
          </a:xfrm>
          <a:prstGeom prst="rect">
            <a:avLst/>
          </a:prstGeom>
        </p:spPr>
        <p:txBody>
          <a:bodyPr wrap="square">
            <a:spAutoFit/>
          </a:bodyPr>
          <a:lstStyle/>
          <a:p>
            <a:pPr>
              <a:lnSpc>
                <a:spcPct val="150000"/>
              </a:lnSpc>
            </a:pPr>
            <a:r>
              <a:rPr lang="zh-CN" altLang="en-US" sz="2000" b="1" dirty="0" smtClean="0"/>
              <a:t>制动速度控制曲线是分段给出的，每次只需一个闭塞分区线路参数，与目标距离连续式一次速度控制模式曲线不同，归属于</a:t>
            </a:r>
            <a:r>
              <a:rPr lang="zh-CN" altLang="en-US" sz="2400" b="1" dirty="0" smtClean="0">
                <a:solidFill>
                  <a:srgbClr val="0303EB"/>
                </a:solidFill>
              </a:rPr>
              <a:t>分级速度控制</a:t>
            </a:r>
            <a:r>
              <a:rPr lang="zh-CN" altLang="en-US" sz="2000" b="1" dirty="0" smtClean="0"/>
              <a:t>范围。</a:t>
            </a:r>
            <a:endParaRPr lang="zh-CN" altLang="en-US" sz="2000" b="1" dirty="0"/>
          </a:p>
        </p:txBody>
      </p:sp>
      <p:sp>
        <p:nvSpPr>
          <p:cNvPr id="35" name="矩形 34"/>
          <p:cNvSpPr/>
          <p:nvPr/>
        </p:nvSpPr>
        <p:spPr>
          <a:xfrm>
            <a:off x="5620540" y="1528748"/>
            <a:ext cx="6118225" cy="962956"/>
          </a:xfrm>
          <a:prstGeom prst="rect">
            <a:avLst/>
          </a:prstGeom>
        </p:spPr>
        <p:txBody>
          <a:bodyPr>
            <a:spAutoFit/>
          </a:bodyPr>
          <a:lstStyle/>
          <a:p>
            <a:pPr>
              <a:lnSpc>
                <a:spcPct val="150000"/>
              </a:lnSpc>
            </a:pPr>
            <a:r>
              <a:rPr lang="zh-CN" altLang="en-US" sz="2000" b="1" dirty="0" smtClean="0">
                <a:solidFill>
                  <a:srgbClr val="0303EB"/>
                </a:solidFill>
              </a:rPr>
              <a:t>闭塞分区的线路参数可以通过地对车信息实时传输，也可以事先在车载信号设备中存储通过核对取得</a:t>
            </a:r>
            <a:endParaRPr lang="zh-CN" altLang="en-US" sz="2000" b="1" dirty="0">
              <a:solidFill>
                <a:srgbClr val="0303EB"/>
              </a:solidFill>
            </a:endParaRPr>
          </a:p>
        </p:txBody>
      </p:sp>
      <p:grpSp>
        <p:nvGrpSpPr>
          <p:cNvPr id="37" name="组合 36"/>
          <p:cNvGrpSpPr/>
          <p:nvPr/>
        </p:nvGrpSpPr>
        <p:grpSpPr>
          <a:xfrm>
            <a:off x="2191516" y="2743194"/>
            <a:ext cx="6572296" cy="2548756"/>
            <a:chOff x="582575" y="1214422"/>
            <a:chExt cx="6572296" cy="2548756"/>
          </a:xfrm>
        </p:grpSpPr>
        <p:cxnSp>
          <p:nvCxnSpPr>
            <p:cNvPr id="38" name="直接连接符 37"/>
            <p:cNvCxnSpPr/>
            <p:nvPr/>
          </p:nvCxnSpPr>
          <p:spPr>
            <a:xfrm>
              <a:off x="582575" y="3286124"/>
              <a:ext cx="6572296"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9" name="组合 5"/>
            <p:cNvGrpSpPr/>
            <p:nvPr/>
          </p:nvGrpSpPr>
          <p:grpSpPr>
            <a:xfrm>
              <a:off x="725451" y="3000372"/>
              <a:ext cx="428628" cy="285752"/>
              <a:chOff x="1582707" y="2285992"/>
              <a:chExt cx="682172" cy="285752"/>
            </a:xfrm>
          </p:grpSpPr>
          <p:sp>
            <p:nvSpPr>
              <p:cNvPr id="55" name="椭圆 54"/>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0" name="组合 9"/>
            <p:cNvGrpSpPr/>
            <p:nvPr/>
          </p:nvGrpSpPr>
          <p:grpSpPr>
            <a:xfrm>
              <a:off x="6083301" y="3000372"/>
              <a:ext cx="428628" cy="285752"/>
              <a:chOff x="1582707" y="2285992"/>
              <a:chExt cx="682172" cy="285752"/>
            </a:xfrm>
          </p:grpSpPr>
          <p:sp>
            <p:nvSpPr>
              <p:cNvPr id="52" name="椭圆 51"/>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任意多边形 53"/>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41" name="直接箭头连接符 40"/>
            <p:cNvCxnSpPr/>
            <p:nvPr/>
          </p:nvCxnSpPr>
          <p:spPr>
            <a:xfrm rot="10800000" flipH="1" flipV="1">
              <a:off x="2940029" y="3429000"/>
              <a:ext cx="1571636" cy="1588"/>
            </a:xfrm>
            <a:prstGeom prst="straightConnector1">
              <a:avLst/>
            </a:prstGeom>
            <a:ln w="28575">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42" name="任意多边形 41"/>
            <p:cNvSpPr/>
            <p:nvPr/>
          </p:nvSpPr>
          <p:spPr>
            <a:xfrm rot="16200000">
              <a:off x="725451" y="1785926"/>
              <a:ext cx="2000264" cy="1000132"/>
            </a:xfrm>
            <a:custGeom>
              <a:avLst/>
              <a:gdLst>
                <a:gd name="connsiteX0" fmla="*/ 0 w 5791200"/>
                <a:gd name="connsiteY0" fmla="*/ 0 h 0"/>
                <a:gd name="connsiteX1" fmla="*/ 5791200 w 5791200"/>
                <a:gd name="connsiteY1" fmla="*/ 0 h 0"/>
              </a:gdLst>
              <a:ahLst/>
              <a:cxnLst>
                <a:cxn ang="0">
                  <a:pos x="connsiteX0" y="connsiteY0"/>
                </a:cxn>
                <a:cxn ang="0">
                  <a:pos x="connsiteX1" y="connsiteY1"/>
                </a:cxn>
              </a:cxnLst>
              <a:rect l="l" t="t" r="r" b="b"/>
              <a:pathLst>
                <a:path w="5791200">
                  <a:moveTo>
                    <a:pt x="0" y="0"/>
                  </a:moveTo>
                  <a:lnTo>
                    <a:pt x="5791200" y="0"/>
                  </a:ln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3" name="矩形 42"/>
            <p:cNvSpPr/>
            <p:nvPr/>
          </p:nvSpPr>
          <p:spPr>
            <a:xfrm>
              <a:off x="5297483" y="3286124"/>
              <a:ext cx="1071570" cy="477054"/>
            </a:xfrm>
            <a:prstGeom prst="rect">
              <a:avLst/>
            </a:prstGeom>
          </p:spPr>
          <p:txBody>
            <a:bodyPr wrap="square">
              <a:spAutoFit/>
            </a:bodyPr>
            <a:lstStyle/>
            <a:p>
              <a:pPr algn="ctr"/>
              <a:r>
                <a:rPr lang="zh-CN" altLang="en-US" dirty="0" smtClean="0"/>
                <a:t> </a:t>
              </a:r>
              <a:r>
                <a:rPr lang="zh-CN" altLang="en-US" sz="1400" dirty="0" smtClean="0"/>
                <a:t>目标点</a:t>
              </a:r>
              <a:endParaRPr lang="zh-CN" altLang="en-US" sz="1400" dirty="0"/>
            </a:p>
          </p:txBody>
        </p:sp>
        <p:sp>
          <p:nvSpPr>
            <p:cNvPr id="44" name="任意多边形 43"/>
            <p:cNvSpPr/>
            <p:nvPr/>
          </p:nvSpPr>
          <p:spPr>
            <a:xfrm>
              <a:off x="1225517" y="1428736"/>
              <a:ext cx="4281714" cy="1857829"/>
            </a:xfrm>
            <a:custGeom>
              <a:avLst/>
              <a:gdLst>
                <a:gd name="connsiteX0" fmla="*/ 0 w 4281714"/>
                <a:gd name="connsiteY0" fmla="*/ 0 h 1857829"/>
                <a:gd name="connsiteX1" fmla="*/ 2917371 w 4281714"/>
                <a:gd name="connsiteY1" fmla="*/ 638629 h 1857829"/>
                <a:gd name="connsiteX2" fmla="*/ 4281714 w 4281714"/>
                <a:gd name="connsiteY2" fmla="*/ 1857829 h 1857829"/>
              </a:gdLst>
              <a:ahLst/>
              <a:cxnLst>
                <a:cxn ang="0">
                  <a:pos x="connsiteX0" y="connsiteY0"/>
                </a:cxn>
                <a:cxn ang="0">
                  <a:pos x="connsiteX1" y="connsiteY1"/>
                </a:cxn>
                <a:cxn ang="0">
                  <a:pos x="connsiteX2" y="connsiteY2"/>
                </a:cxn>
              </a:cxnLst>
              <a:rect l="l" t="t" r="r" b="b"/>
              <a:pathLst>
                <a:path w="4281714" h="1857829">
                  <a:moveTo>
                    <a:pt x="0" y="0"/>
                  </a:moveTo>
                  <a:cubicBezTo>
                    <a:pt x="1101876" y="164495"/>
                    <a:pt x="2203752" y="328991"/>
                    <a:pt x="2917371" y="638629"/>
                  </a:cubicBezTo>
                  <a:cubicBezTo>
                    <a:pt x="3630990" y="948267"/>
                    <a:pt x="3956352" y="1403048"/>
                    <a:pt x="4281714" y="1857829"/>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5" name="任意多边形 44"/>
            <p:cNvSpPr/>
            <p:nvPr/>
          </p:nvSpPr>
          <p:spPr>
            <a:xfrm>
              <a:off x="1219200" y="1828800"/>
              <a:ext cx="116114" cy="0"/>
            </a:xfrm>
            <a:custGeom>
              <a:avLst/>
              <a:gdLst>
                <a:gd name="connsiteX0" fmla="*/ 0 w 116114"/>
                <a:gd name="connsiteY0" fmla="*/ 0 h 0"/>
                <a:gd name="connsiteX1" fmla="*/ 116114 w 116114"/>
                <a:gd name="connsiteY1" fmla="*/ 0 h 0"/>
              </a:gdLst>
              <a:ahLst/>
              <a:cxnLst>
                <a:cxn ang="0">
                  <a:pos x="connsiteX0" y="connsiteY0"/>
                </a:cxn>
                <a:cxn ang="0">
                  <a:pos x="connsiteX1" y="connsiteY1"/>
                </a:cxn>
              </a:cxnLst>
              <a:rect l="l" t="t" r="r" b="b"/>
              <a:pathLst>
                <a:path w="116114">
                  <a:moveTo>
                    <a:pt x="0" y="0"/>
                  </a:moveTo>
                  <a:lnTo>
                    <a:pt x="116114"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6" name="任意多边形 45"/>
            <p:cNvSpPr/>
            <p:nvPr/>
          </p:nvSpPr>
          <p:spPr>
            <a:xfrm>
              <a:off x="1219200" y="2293257"/>
              <a:ext cx="130629" cy="0"/>
            </a:xfrm>
            <a:custGeom>
              <a:avLst/>
              <a:gdLst>
                <a:gd name="connsiteX0" fmla="*/ 0 w 130629"/>
                <a:gd name="connsiteY0" fmla="*/ 0 h 0"/>
                <a:gd name="connsiteX1" fmla="*/ 130629 w 130629"/>
                <a:gd name="connsiteY1" fmla="*/ 0 h 0"/>
              </a:gdLst>
              <a:ahLst/>
              <a:cxnLst>
                <a:cxn ang="0">
                  <a:pos x="connsiteX0" y="connsiteY0"/>
                </a:cxn>
                <a:cxn ang="0">
                  <a:pos x="connsiteX1" y="connsiteY1"/>
                </a:cxn>
              </a:cxnLst>
              <a:rect l="l" t="t" r="r" b="b"/>
              <a:pathLst>
                <a:path w="130629">
                  <a:moveTo>
                    <a:pt x="0" y="0"/>
                  </a:moveTo>
                  <a:lnTo>
                    <a:pt x="130629"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7" name="任意多边形 46"/>
            <p:cNvSpPr/>
            <p:nvPr/>
          </p:nvSpPr>
          <p:spPr>
            <a:xfrm>
              <a:off x="1204686" y="2772229"/>
              <a:ext cx="145143" cy="0"/>
            </a:xfrm>
            <a:custGeom>
              <a:avLst/>
              <a:gdLst>
                <a:gd name="connsiteX0" fmla="*/ 0 w 145143"/>
                <a:gd name="connsiteY0" fmla="*/ 0 h 0"/>
                <a:gd name="connsiteX1" fmla="*/ 145143 w 145143"/>
                <a:gd name="connsiteY1" fmla="*/ 0 h 0"/>
              </a:gdLst>
              <a:ahLst/>
              <a:cxnLst>
                <a:cxn ang="0">
                  <a:pos x="connsiteX0" y="connsiteY0"/>
                </a:cxn>
                <a:cxn ang="0">
                  <a:pos x="connsiteX1" y="connsiteY1"/>
                </a:cxn>
              </a:cxnLst>
              <a:rect l="l" t="t" r="r" b="b"/>
              <a:pathLst>
                <a:path w="145143">
                  <a:moveTo>
                    <a:pt x="0" y="0"/>
                  </a:moveTo>
                  <a:lnTo>
                    <a:pt x="145143"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8" name="矩形 47"/>
            <p:cNvSpPr/>
            <p:nvPr/>
          </p:nvSpPr>
          <p:spPr>
            <a:xfrm>
              <a:off x="868327" y="1214422"/>
              <a:ext cx="420308" cy="369332"/>
            </a:xfrm>
            <a:prstGeom prst="rect">
              <a:avLst/>
            </a:prstGeom>
          </p:spPr>
          <p:txBody>
            <a:bodyPr wrap="none">
              <a:spAutoFit/>
            </a:bodyPr>
            <a:lstStyle/>
            <a:p>
              <a:pPr algn="ctr"/>
              <a:r>
                <a:rPr lang="zh-CN" altLang="en-US" dirty="0" smtClean="0"/>
                <a:t> </a:t>
              </a:r>
              <a:r>
                <a:rPr lang="en-US" altLang="zh-CN" sz="1400" dirty="0" smtClean="0"/>
                <a:t>80</a:t>
              </a:r>
              <a:endParaRPr lang="zh-CN" altLang="en-US" sz="1400" dirty="0"/>
            </a:p>
          </p:txBody>
        </p:sp>
        <p:sp>
          <p:nvSpPr>
            <p:cNvPr id="49" name="矩形 48"/>
            <p:cNvSpPr/>
            <p:nvPr/>
          </p:nvSpPr>
          <p:spPr>
            <a:xfrm>
              <a:off x="929547" y="1692463"/>
              <a:ext cx="367408" cy="307777"/>
            </a:xfrm>
            <a:prstGeom prst="rect">
              <a:avLst/>
            </a:prstGeom>
          </p:spPr>
          <p:txBody>
            <a:bodyPr wrap="none">
              <a:spAutoFit/>
            </a:bodyPr>
            <a:lstStyle/>
            <a:p>
              <a:pPr algn="ctr"/>
              <a:r>
                <a:rPr lang="en-US" altLang="zh-CN" sz="1400" dirty="0" smtClean="0"/>
                <a:t>60</a:t>
              </a:r>
              <a:endParaRPr lang="zh-CN" altLang="en-US" sz="1400" dirty="0"/>
            </a:p>
          </p:txBody>
        </p:sp>
        <p:sp>
          <p:nvSpPr>
            <p:cNvPr id="50" name="矩形 49"/>
            <p:cNvSpPr/>
            <p:nvPr/>
          </p:nvSpPr>
          <p:spPr>
            <a:xfrm>
              <a:off x="929547" y="2143116"/>
              <a:ext cx="367408" cy="307777"/>
            </a:xfrm>
            <a:prstGeom prst="rect">
              <a:avLst/>
            </a:prstGeom>
          </p:spPr>
          <p:txBody>
            <a:bodyPr wrap="none">
              <a:spAutoFit/>
            </a:bodyPr>
            <a:lstStyle/>
            <a:p>
              <a:pPr algn="ctr"/>
              <a:r>
                <a:rPr lang="en-US" altLang="zh-CN" sz="1400" dirty="0" smtClean="0"/>
                <a:t>40</a:t>
              </a:r>
              <a:endParaRPr lang="zh-CN" altLang="en-US" sz="1400" dirty="0"/>
            </a:p>
          </p:txBody>
        </p:sp>
        <p:sp>
          <p:nvSpPr>
            <p:cNvPr id="51" name="矩形 50"/>
            <p:cNvSpPr/>
            <p:nvPr/>
          </p:nvSpPr>
          <p:spPr>
            <a:xfrm>
              <a:off x="929547" y="2621157"/>
              <a:ext cx="367408" cy="307777"/>
            </a:xfrm>
            <a:prstGeom prst="rect">
              <a:avLst/>
            </a:prstGeom>
          </p:spPr>
          <p:txBody>
            <a:bodyPr wrap="none">
              <a:spAutoFit/>
            </a:bodyPr>
            <a:lstStyle/>
            <a:p>
              <a:pPr algn="ctr"/>
              <a:r>
                <a:rPr lang="en-US" altLang="zh-CN" sz="1400" dirty="0" smtClean="0"/>
                <a:t>20</a:t>
              </a:r>
              <a:endParaRPr lang="zh-CN" altLang="en-US" sz="1400"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down)">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wipe(down)">
                                      <p:cBhvr>
                                        <p:cTn id="1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2771146"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4.2.1  </a:t>
            </a:r>
            <a:r>
              <a:rPr lang="zh-CN" altLang="en-US" sz="2800" b="1" dirty="0" smtClean="0">
                <a:solidFill>
                  <a:srgbClr val="0070C0"/>
                </a:solidFill>
                <a:latin typeface="微软雅黑" pitchFamily="34" charset="-122"/>
                <a:ea typeface="微软雅黑" pitchFamily="34" charset="-122"/>
                <a:sym typeface="Arial" pitchFamily="34" charset="0"/>
              </a:rPr>
              <a:t>固定闭塞</a:t>
            </a:r>
            <a:endParaRPr lang="zh-CN" altLang="en-US" sz="2800" dirty="0">
              <a:solidFill>
                <a:srgbClr val="0070C0"/>
              </a:solidFill>
            </a:endParaRPr>
          </a:p>
        </p:txBody>
      </p:sp>
      <p:grpSp>
        <p:nvGrpSpPr>
          <p:cNvPr id="3" name="组合 2"/>
          <p:cNvGrpSpPr/>
          <p:nvPr/>
        </p:nvGrpSpPr>
        <p:grpSpPr>
          <a:xfrm>
            <a:off x="691318" y="1242996"/>
            <a:ext cx="4790719" cy="461665"/>
            <a:chOff x="548443" y="1281397"/>
            <a:chExt cx="4790719"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4362092" cy="461665"/>
            </a:xfrm>
            <a:prstGeom prst="rect">
              <a:avLst/>
            </a:prstGeom>
          </p:spPr>
          <p:txBody>
            <a:bodyPr wrap="none">
              <a:spAutoFit/>
            </a:bodyPr>
            <a:lstStyle/>
            <a:p>
              <a:r>
                <a:rPr lang="en-US" altLang="zh-CN" sz="2400" b="1" dirty="0" smtClean="0"/>
                <a:t>3</a:t>
              </a:r>
              <a:r>
                <a:rPr lang="zh-CN" altLang="en-US" sz="2400" b="1" dirty="0" smtClean="0"/>
                <a:t>、一级制动模式</a:t>
              </a:r>
              <a:r>
                <a:rPr lang="zh-CN" altLang="en-US" sz="2400" b="1" dirty="0" smtClean="0">
                  <a:solidFill>
                    <a:srgbClr val="0303EB"/>
                  </a:solidFill>
                </a:rPr>
                <a:t>（讨论分析）</a:t>
              </a:r>
              <a:endParaRPr lang="zh-CN" altLang="en-US" sz="2400" b="1" dirty="0">
                <a:solidFill>
                  <a:srgbClr val="0303EB"/>
                </a:solidFill>
              </a:endParaRPr>
            </a:p>
          </p:txBody>
        </p:sp>
      </p:grpSp>
      <p:grpSp>
        <p:nvGrpSpPr>
          <p:cNvPr id="7" name="组合 6"/>
          <p:cNvGrpSpPr/>
          <p:nvPr/>
        </p:nvGrpSpPr>
        <p:grpSpPr>
          <a:xfrm>
            <a:off x="2334392" y="2028814"/>
            <a:ext cx="7286676" cy="2201001"/>
            <a:chOff x="1082641" y="2631040"/>
            <a:chExt cx="7286676" cy="2201001"/>
          </a:xfrm>
        </p:grpSpPr>
        <p:cxnSp>
          <p:nvCxnSpPr>
            <p:cNvPr id="8" name="直接连接符 7"/>
            <p:cNvCxnSpPr/>
            <p:nvPr/>
          </p:nvCxnSpPr>
          <p:spPr>
            <a:xfrm>
              <a:off x="1214414" y="3286124"/>
              <a:ext cx="7154903"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9" name="组合 5"/>
            <p:cNvGrpSpPr/>
            <p:nvPr/>
          </p:nvGrpSpPr>
          <p:grpSpPr>
            <a:xfrm>
              <a:off x="1654145" y="3000372"/>
              <a:ext cx="428628" cy="285752"/>
              <a:chOff x="1582707" y="2285992"/>
              <a:chExt cx="682172" cy="285752"/>
            </a:xfrm>
          </p:grpSpPr>
          <p:sp>
            <p:nvSpPr>
              <p:cNvPr id="26" name="椭圆 25"/>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p:cNvGrpSpPr/>
            <p:nvPr/>
          </p:nvGrpSpPr>
          <p:grpSpPr>
            <a:xfrm>
              <a:off x="6369053" y="3000372"/>
              <a:ext cx="428628" cy="285752"/>
              <a:chOff x="1582707" y="2285992"/>
              <a:chExt cx="682172" cy="285752"/>
            </a:xfrm>
          </p:grpSpPr>
          <p:sp>
            <p:nvSpPr>
              <p:cNvPr id="23" name="椭圆 22"/>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24"/>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任意多边形 10"/>
            <p:cNvSpPr/>
            <p:nvPr/>
          </p:nvSpPr>
          <p:spPr>
            <a:xfrm>
              <a:off x="2219325" y="3233738"/>
              <a:ext cx="0" cy="104775"/>
            </a:xfrm>
            <a:custGeom>
              <a:avLst/>
              <a:gdLst>
                <a:gd name="connsiteX0" fmla="*/ 0 w 0"/>
                <a:gd name="connsiteY0" fmla="*/ 0 h 104775"/>
                <a:gd name="connsiteX1" fmla="*/ 0 w 0"/>
                <a:gd name="connsiteY1" fmla="*/ 104775 h 104775"/>
              </a:gdLst>
              <a:ahLst/>
              <a:cxnLst>
                <a:cxn ang="0">
                  <a:pos x="connsiteX0" y="connsiteY0"/>
                </a:cxn>
                <a:cxn ang="0">
                  <a:pos x="connsiteX1" y="connsiteY1"/>
                </a:cxn>
              </a:cxnLst>
              <a:rect l="l" t="t" r="r" b="b"/>
              <a:pathLst>
                <a:path h="104775">
                  <a:moveTo>
                    <a:pt x="0" y="0"/>
                  </a:moveTo>
                  <a:lnTo>
                    <a:pt x="0" y="104775"/>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12" name="直接箭头连接符 11"/>
            <p:cNvCxnSpPr/>
            <p:nvPr/>
          </p:nvCxnSpPr>
          <p:spPr>
            <a:xfrm rot="10800000" flipH="1" flipV="1">
              <a:off x="4225913" y="2988230"/>
              <a:ext cx="1571636" cy="1588"/>
            </a:xfrm>
            <a:prstGeom prst="straightConnector1">
              <a:avLst/>
            </a:prstGeom>
            <a:ln w="28575">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4583103" y="2631040"/>
              <a:ext cx="955711" cy="369332"/>
            </a:xfrm>
            <a:prstGeom prst="rect">
              <a:avLst/>
            </a:prstGeom>
          </p:spPr>
          <p:txBody>
            <a:bodyPr wrap="none">
              <a:spAutoFit/>
            </a:bodyPr>
            <a:lstStyle/>
            <a:p>
              <a:pPr algn="ctr"/>
              <a:r>
                <a:rPr lang="zh-CN" altLang="en-US" dirty="0" smtClean="0"/>
                <a:t> </a:t>
              </a:r>
              <a:r>
                <a:rPr lang="zh-CN" altLang="en-US" sz="1400" dirty="0" smtClean="0"/>
                <a:t>运行方向</a:t>
              </a:r>
              <a:endParaRPr lang="zh-CN" altLang="en-US" sz="1400" dirty="0"/>
            </a:p>
          </p:txBody>
        </p:sp>
        <p:sp>
          <p:nvSpPr>
            <p:cNvPr id="14" name="任意多边形 13"/>
            <p:cNvSpPr/>
            <p:nvPr/>
          </p:nvSpPr>
          <p:spPr>
            <a:xfrm>
              <a:off x="1225517" y="4786322"/>
              <a:ext cx="7143800" cy="45719"/>
            </a:xfrm>
            <a:custGeom>
              <a:avLst/>
              <a:gdLst>
                <a:gd name="connsiteX0" fmla="*/ 0 w 5791200"/>
                <a:gd name="connsiteY0" fmla="*/ 0 h 0"/>
                <a:gd name="connsiteX1" fmla="*/ 5791200 w 5791200"/>
                <a:gd name="connsiteY1" fmla="*/ 0 h 0"/>
              </a:gdLst>
              <a:ahLst/>
              <a:cxnLst>
                <a:cxn ang="0">
                  <a:pos x="connsiteX0" y="connsiteY0"/>
                </a:cxn>
                <a:cxn ang="0">
                  <a:pos x="connsiteX1" y="connsiteY1"/>
                </a:cxn>
              </a:cxnLst>
              <a:rect l="l" t="t" r="r" b="b"/>
              <a:pathLst>
                <a:path w="5791200">
                  <a:moveTo>
                    <a:pt x="0" y="0"/>
                  </a:moveTo>
                  <a:lnTo>
                    <a:pt x="5791200" y="0"/>
                  </a:ln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 name="任意多边形 14"/>
            <p:cNvSpPr/>
            <p:nvPr/>
          </p:nvSpPr>
          <p:spPr>
            <a:xfrm>
              <a:off x="2220686" y="3280229"/>
              <a:ext cx="0" cy="1509485"/>
            </a:xfrm>
            <a:custGeom>
              <a:avLst/>
              <a:gdLst>
                <a:gd name="connsiteX0" fmla="*/ 0 w 0"/>
                <a:gd name="connsiteY0" fmla="*/ 0 h 1509485"/>
                <a:gd name="connsiteX1" fmla="*/ 0 w 0"/>
                <a:gd name="connsiteY1" fmla="*/ 1509485 h 1509485"/>
              </a:gdLst>
              <a:ahLst/>
              <a:cxnLst>
                <a:cxn ang="0">
                  <a:pos x="connsiteX0" y="connsiteY0"/>
                </a:cxn>
                <a:cxn ang="0">
                  <a:pos x="connsiteX1" y="connsiteY1"/>
                </a:cxn>
              </a:cxnLst>
              <a:rect l="l" t="t" r="r" b="b"/>
              <a:pathLst>
                <a:path h="1509485">
                  <a:moveTo>
                    <a:pt x="0" y="0"/>
                  </a:moveTo>
                  <a:lnTo>
                    <a:pt x="0" y="1509485"/>
                  </a:lnTo>
                </a:path>
              </a:pathLst>
            </a:custGeom>
            <a:ln w="28575">
              <a:solidFill>
                <a:schemeClr val="accent4">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任意多边形 15"/>
            <p:cNvSpPr/>
            <p:nvPr/>
          </p:nvSpPr>
          <p:spPr>
            <a:xfrm>
              <a:off x="3294743" y="3236686"/>
              <a:ext cx="0" cy="1567543"/>
            </a:xfrm>
            <a:custGeom>
              <a:avLst/>
              <a:gdLst>
                <a:gd name="connsiteX0" fmla="*/ 0 w 0"/>
                <a:gd name="connsiteY0" fmla="*/ 0 h 1567543"/>
                <a:gd name="connsiteX1" fmla="*/ 0 w 0"/>
                <a:gd name="connsiteY1" fmla="*/ 1567543 h 1567543"/>
              </a:gdLst>
              <a:ahLst/>
              <a:cxnLst>
                <a:cxn ang="0">
                  <a:pos x="connsiteX0" y="connsiteY0"/>
                </a:cxn>
                <a:cxn ang="0">
                  <a:pos x="connsiteX1" y="connsiteY1"/>
                </a:cxn>
              </a:cxnLst>
              <a:rect l="l" t="t" r="r" b="b"/>
              <a:pathLst>
                <a:path h="1567543">
                  <a:moveTo>
                    <a:pt x="0" y="0"/>
                  </a:moveTo>
                  <a:lnTo>
                    <a:pt x="0" y="1567543"/>
                  </a:lnTo>
                </a:path>
              </a:pathLst>
            </a:custGeom>
            <a:ln w="28575">
              <a:solidFill>
                <a:schemeClr val="accent4">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任意多边形 16"/>
            <p:cNvSpPr/>
            <p:nvPr/>
          </p:nvSpPr>
          <p:spPr>
            <a:xfrm>
              <a:off x="4426857" y="3222171"/>
              <a:ext cx="0" cy="1596572"/>
            </a:xfrm>
            <a:custGeom>
              <a:avLst/>
              <a:gdLst>
                <a:gd name="connsiteX0" fmla="*/ 0 w 0"/>
                <a:gd name="connsiteY0" fmla="*/ 0 h 1596572"/>
                <a:gd name="connsiteX1" fmla="*/ 0 w 0"/>
                <a:gd name="connsiteY1" fmla="*/ 1596572 h 1596572"/>
              </a:gdLst>
              <a:ahLst/>
              <a:cxnLst>
                <a:cxn ang="0">
                  <a:pos x="connsiteX0" y="connsiteY0"/>
                </a:cxn>
                <a:cxn ang="0">
                  <a:pos x="connsiteX1" y="connsiteY1"/>
                </a:cxn>
              </a:cxnLst>
              <a:rect l="l" t="t" r="r" b="b"/>
              <a:pathLst>
                <a:path h="1596572">
                  <a:moveTo>
                    <a:pt x="0" y="0"/>
                  </a:moveTo>
                  <a:lnTo>
                    <a:pt x="0" y="1596572"/>
                  </a:lnTo>
                </a:path>
              </a:pathLst>
            </a:custGeom>
            <a:ln w="28575">
              <a:solidFill>
                <a:schemeClr val="accent4">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任意多边形 17"/>
            <p:cNvSpPr/>
            <p:nvPr/>
          </p:nvSpPr>
          <p:spPr>
            <a:xfrm>
              <a:off x="5515429" y="3222171"/>
              <a:ext cx="0" cy="1582058"/>
            </a:xfrm>
            <a:custGeom>
              <a:avLst/>
              <a:gdLst>
                <a:gd name="connsiteX0" fmla="*/ 0 w 0"/>
                <a:gd name="connsiteY0" fmla="*/ 0 h 1582058"/>
                <a:gd name="connsiteX1" fmla="*/ 0 w 0"/>
                <a:gd name="connsiteY1" fmla="*/ 1582058 h 1582058"/>
              </a:gdLst>
              <a:ahLst/>
              <a:cxnLst>
                <a:cxn ang="0">
                  <a:pos x="connsiteX0" y="connsiteY0"/>
                </a:cxn>
                <a:cxn ang="0">
                  <a:pos x="connsiteX1" y="connsiteY1"/>
                </a:cxn>
              </a:cxnLst>
              <a:rect l="l" t="t" r="r" b="b"/>
              <a:pathLst>
                <a:path h="1582058">
                  <a:moveTo>
                    <a:pt x="0" y="0"/>
                  </a:moveTo>
                  <a:lnTo>
                    <a:pt x="0" y="1582058"/>
                  </a:lnTo>
                </a:path>
              </a:pathLst>
            </a:custGeom>
            <a:ln w="12700">
              <a:solidFill>
                <a:srgbClr val="0070C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任意多边形 18"/>
            <p:cNvSpPr/>
            <p:nvPr/>
          </p:nvSpPr>
          <p:spPr>
            <a:xfrm>
              <a:off x="6633029" y="3207657"/>
              <a:ext cx="0" cy="1567543"/>
            </a:xfrm>
            <a:custGeom>
              <a:avLst/>
              <a:gdLst>
                <a:gd name="connsiteX0" fmla="*/ 0 w 0"/>
                <a:gd name="connsiteY0" fmla="*/ 0 h 1567543"/>
                <a:gd name="connsiteX1" fmla="*/ 0 w 0"/>
                <a:gd name="connsiteY1" fmla="*/ 1567543 h 1567543"/>
              </a:gdLst>
              <a:ahLst/>
              <a:cxnLst>
                <a:cxn ang="0">
                  <a:pos x="connsiteX0" y="connsiteY0"/>
                </a:cxn>
                <a:cxn ang="0">
                  <a:pos x="connsiteX1" y="connsiteY1"/>
                </a:cxn>
              </a:cxnLst>
              <a:rect l="l" t="t" r="r" b="b"/>
              <a:pathLst>
                <a:path h="1567543">
                  <a:moveTo>
                    <a:pt x="0" y="0"/>
                  </a:moveTo>
                  <a:lnTo>
                    <a:pt x="0" y="1567543"/>
                  </a:lnTo>
                </a:path>
              </a:pathLst>
            </a:custGeom>
            <a:ln w="28575">
              <a:solidFill>
                <a:schemeClr val="accent4">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0" name="矩形 19"/>
            <p:cNvSpPr/>
            <p:nvPr/>
          </p:nvSpPr>
          <p:spPr>
            <a:xfrm>
              <a:off x="1082641" y="3643314"/>
              <a:ext cx="420308" cy="369332"/>
            </a:xfrm>
            <a:prstGeom prst="rect">
              <a:avLst/>
            </a:prstGeom>
          </p:spPr>
          <p:txBody>
            <a:bodyPr wrap="none">
              <a:spAutoFit/>
            </a:bodyPr>
            <a:lstStyle/>
            <a:p>
              <a:pPr algn="ctr"/>
              <a:r>
                <a:rPr lang="zh-CN" altLang="en-US" dirty="0" smtClean="0"/>
                <a:t> </a:t>
              </a:r>
              <a:r>
                <a:rPr lang="en-US" altLang="zh-CN" sz="1400" dirty="0" smtClean="0"/>
                <a:t>80</a:t>
              </a:r>
              <a:endParaRPr lang="zh-CN" altLang="en-US" sz="1400" dirty="0"/>
            </a:p>
          </p:txBody>
        </p:sp>
        <p:sp>
          <p:nvSpPr>
            <p:cNvPr id="21" name="矩形 20"/>
            <p:cNvSpPr/>
            <p:nvPr/>
          </p:nvSpPr>
          <p:spPr>
            <a:xfrm>
              <a:off x="5440359" y="3214686"/>
              <a:ext cx="776175" cy="369332"/>
            </a:xfrm>
            <a:prstGeom prst="rect">
              <a:avLst/>
            </a:prstGeom>
          </p:spPr>
          <p:txBody>
            <a:bodyPr wrap="none">
              <a:spAutoFit/>
            </a:bodyPr>
            <a:lstStyle/>
            <a:p>
              <a:pPr algn="ctr"/>
              <a:r>
                <a:rPr lang="zh-CN" altLang="en-US" dirty="0" smtClean="0"/>
                <a:t> </a:t>
              </a:r>
              <a:r>
                <a:rPr lang="zh-CN" altLang="en-US" sz="1400" dirty="0" smtClean="0"/>
                <a:t>目标点</a:t>
              </a:r>
              <a:endParaRPr lang="zh-CN" altLang="en-US" sz="1400" dirty="0"/>
            </a:p>
          </p:txBody>
        </p:sp>
        <p:sp>
          <p:nvSpPr>
            <p:cNvPr id="22" name="任意多边形 21"/>
            <p:cNvSpPr/>
            <p:nvPr/>
          </p:nvSpPr>
          <p:spPr>
            <a:xfrm>
              <a:off x="1233714" y="3991429"/>
              <a:ext cx="4267200" cy="798285"/>
            </a:xfrm>
            <a:custGeom>
              <a:avLst/>
              <a:gdLst>
                <a:gd name="connsiteX0" fmla="*/ 0 w 4267200"/>
                <a:gd name="connsiteY0" fmla="*/ 0 h 798285"/>
                <a:gd name="connsiteX1" fmla="*/ 1799772 w 4267200"/>
                <a:gd name="connsiteY1" fmla="*/ 14514 h 798285"/>
                <a:gd name="connsiteX2" fmla="*/ 3323772 w 4267200"/>
                <a:gd name="connsiteY2" fmla="*/ 188685 h 798285"/>
                <a:gd name="connsiteX3" fmla="*/ 4267200 w 4267200"/>
                <a:gd name="connsiteY3" fmla="*/ 798285 h 798285"/>
              </a:gdLst>
              <a:ahLst/>
              <a:cxnLst>
                <a:cxn ang="0">
                  <a:pos x="connsiteX0" y="connsiteY0"/>
                </a:cxn>
                <a:cxn ang="0">
                  <a:pos x="connsiteX1" y="connsiteY1"/>
                </a:cxn>
                <a:cxn ang="0">
                  <a:pos x="connsiteX2" y="connsiteY2"/>
                </a:cxn>
                <a:cxn ang="0">
                  <a:pos x="connsiteX3" y="connsiteY3"/>
                </a:cxn>
              </a:cxnLst>
              <a:rect l="l" t="t" r="r" b="b"/>
              <a:pathLst>
                <a:path w="4267200" h="798285">
                  <a:moveTo>
                    <a:pt x="0" y="0"/>
                  </a:moveTo>
                  <a:lnTo>
                    <a:pt x="1799772" y="14514"/>
                  </a:lnTo>
                  <a:cubicBezTo>
                    <a:pt x="2353734" y="45962"/>
                    <a:pt x="2912534" y="58057"/>
                    <a:pt x="3323772" y="188685"/>
                  </a:cubicBezTo>
                  <a:cubicBezTo>
                    <a:pt x="3735010" y="319313"/>
                    <a:pt x="4001105" y="558799"/>
                    <a:pt x="4267200" y="798285"/>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29" name="矩形 28"/>
          <p:cNvSpPr/>
          <p:nvPr/>
        </p:nvSpPr>
        <p:spPr>
          <a:xfrm>
            <a:off x="2191516" y="4886334"/>
            <a:ext cx="9001188" cy="1477328"/>
          </a:xfrm>
          <a:prstGeom prst="rect">
            <a:avLst/>
          </a:prstGeom>
        </p:spPr>
        <p:txBody>
          <a:bodyPr wrap="square">
            <a:spAutoFit/>
          </a:bodyPr>
          <a:lstStyle/>
          <a:p>
            <a:pPr marL="457200" indent="-457200">
              <a:lnSpc>
                <a:spcPct val="150000"/>
              </a:lnSpc>
              <a:buFont typeface="+mj-ea"/>
              <a:buAutoNum type="circleNumDbPlain"/>
            </a:pPr>
            <a:r>
              <a:rPr lang="zh-CN" altLang="en-US" sz="2000" b="1" dirty="0" smtClean="0"/>
              <a:t>适用于各种不同性能和速度列车的混合运行；</a:t>
            </a:r>
            <a:endParaRPr lang="en-US" altLang="zh-CN" sz="2000" b="1" dirty="0" smtClean="0"/>
          </a:p>
          <a:p>
            <a:pPr marL="457200" indent="-457200">
              <a:lnSpc>
                <a:spcPct val="150000"/>
              </a:lnSpc>
              <a:buFont typeface="+mj-ea"/>
              <a:buAutoNum type="circleNumDbPlain"/>
            </a:pPr>
            <a:r>
              <a:rPr lang="zh-CN" altLang="en-US" sz="2000" b="1" dirty="0" smtClean="0"/>
              <a:t>追踪运行间隔要比分级速度控制小，减速比较平稳，旅客的适舒度较高；</a:t>
            </a:r>
            <a:endParaRPr lang="en-US" altLang="zh-CN" sz="2000" b="1" dirty="0" smtClean="0"/>
          </a:p>
          <a:p>
            <a:pPr marL="457200" indent="-457200">
              <a:lnSpc>
                <a:spcPct val="150000"/>
              </a:lnSpc>
              <a:buFont typeface="+mj-ea"/>
              <a:buAutoNum type="circleNumDbPlain"/>
            </a:pPr>
            <a:r>
              <a:rPr lang="zh-CN" altLang="en-US" sz="2000" b="1" dirty="0" smtClean="0"/>
              <a:t>是列车自动控制技术的发展方向。</a:t>
            </a:r>
            <a:endParaRPr lang="zh-CN" altLang="en-US"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9">
                                            <p:txEl>
                                              <p:pRg st="0" end="0"/>
                                            </p:txEl>
                                          </p:spTgt>
                                        </p:tgtEl>
                                        <p:attrNameLst>
                                          <p:attrName>style.visibility</p:attrName>
                                        </p:attrNameLst>
                                      </p:cBhvr>
                                      <p:to>
                                        <p:strVal val="visible"/>
                                      </p:to>
                                    </p:set>
                                    <p:animEffect transition="in" filter="wipe(down)">
                                      <p:cBhvr>
                                        <p:cTn id="7" dur="500"/>
                                        <p:tgtEl>
                                          <p:spTgt spid="2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9">
                                            <p:txEl>
                                              <p:pRg st="1" end="1"/>
                                            </p:txEl>
                                          </p:spTgt>
                                        </p:tgtEl>
                                        <p:attrNameLst>
                                          <p:attrName>style.visibility</p:attrName>
                                        </p:attrNameLst>
                                      </p:cBhvr>
                                      <p:to>
                                        <p:strVal val="visible"/>
                                      </p:to>
                                    </p:set>
                                    <p:animEffect transition="in" filter="wipe(down)">
                                      <p:cBhvr>
                                        <p:cTn id="12" dur="500"/>
                                        <p:tgtEl>
                                          <p:spTgt spid="2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9">
                                            <p:txEl>
                                              <p:pRg st="2" end="2"/>
                                            </p:txEl>
                                          </p:spTgt>
                                        </p:tgtEl>
                                        <p:attrNameLst>
                                          <p:attrName>style.visibility</p:attrName>
                                        </p:attrNameLst>
                                      </p:cBhvr>
                                      <p:to>
                                        <p:strVal val="visible"/>
                                      </p:to>
                                    </p:set>
                                    <p:animEffect transition="in" filter="wipe(down)">
                                      <p:cBhvr>
                                        <p:cTn id="17" dur="500"/>
                                        <p:tgtEl>
                                          <p:spTgt spid="2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313021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4.2.2  </a:t>
            </a:r>
            <a:r>
              <a:rPr lang="zh-CN" altLang="en-US" sz="2800" b="1" dirty="0" smtClean="0">
                <a:solidFill>
                  <a:srgbClr val="0070C0"/>
                </a:solidFill>
                <a:latin typeface="微软雅黑" pitchFamily="34" charset="-122"/>
                <a:ea typeface="微软雅黑" pitchFamily="34" charset="-122"/>
                <a:sym typeface="Arial" pitchFamily="34" charset="0"/>
              </a:rPr>
              <a:t>准移动闭塞</a:t>
            </a:r>
            <a:endParaRPr lang="zh-CN" altLang="en-US" sz="2800" dirty="0">
              <a:solidFill>
                <a:srgbClr val="0070C0"/>
              </a:solidFill>
            </a:endParaRPr>
          </a:p>
        </p:txBody>
      </p:sp>
      <p:sp>
        <p:nvSpPr>
          <p:cNvPr id="3" name="Rectangle 1"/>
          <p:cNvSpPr>
            <a:spLocks noChangeArrowheads="1"/>
          </p:cNvSpPr>
          <p:nvPr/>
        </p:nvSpPr>
        <p:spPr bwMode="auto">
          <a:xfrm>
            <a:off x="619880" y="1743062"/>
            <a:ext cx="9858444"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defRPr/>
            </a:pPr>
            <a:r>
              <a:rPr lang="zh-CN" altLang="en-US" sz="2400" b="1" kern="0" dirty="0" smtClean="0">
                <a:solidFill>
                  <a:srgbClr val="333399"/>
                </a:solidFill>
                <a:latin typeface="Times New Roman" pitchFamily="18" charset="0"/>
                <a:ea typeface="宋体" pitchFamily="2" charset="-122"/>
                <a:cs typeface="fangsong_gb2312"/>
              </a:rPr>
              <a:t>        </a:t>
            </a:r>
            <a:r>
              <a:rPr lang="zh-CN" altLang="en-US" sz="2400" b="1" kern="0" dirty="0" smtClean="0">
                <a:latin typeface="Times New Roman" pitchFamily="18" charset="0"/>
                <a:ea typeface="宋体" pitchFamily="2" charset="-122"/>
                <a:cs typeface="fangsong_gb2312"/>
              </a:rPr>
              <a:t>列控系统采取目标</a:t>
            </a:r>
            <a:r>
              <a:rPr lang="en-US" altLang="zh-CN" sz="2400" b="1" kern="0" dirty="0" smtClean="0">
                <a:latin typeface="Times New Roman" pitchFamily="18" charset="0"/>
                <a:ea typeface="宋体" pitchFamily="2" charset="-122"/>
                <a:cs typeface="fangsong_gb2312"/>
              </a:rPr>
              <a:t>-</a:t>
            </a:r>
            <a:r>
              <a:rPr lang="zh-CN" altLang="en-US" sz="2400" b="1" kern="0" dirty="0" smtClean="0">
                <a:latin typeface="Times New Roman" pitchFamily="18" charset="0"/>
                <a:ea typeface="宋体" pitchFamily="2" charset="-122"/>
                <a:cs typeface="fangsong_gb2312"/>
              </a:rPr>
              <a:t>距离控制模式时，采用准移动闭塞方式。</a:t>
            </a:r>
          </a:p>
        </p:txBody>
      </p:sp>
      <p:sp>
        <p:nvSpPr>
          <p:cNvPr id="4" name="TextBox 3"/>
          <p:cNvSpPr txBox="1"/>
          <p:nvPr/>
        </p:nvSpPr>
        <p:spPr>
          <a:xfrm>
            <a:off x="4691846" y="4171954"/>
            <a:ext cx="1636272" cy="830997"/>
          </a:xfrm>
          <a:prstGeom prst="rect">
            <a:avLst/>
          </a:prstGeom>
          <a:noFill/>
        </p:spPr>
        <p:txBody>
          <a:bodyPr wrap="square" rtlCol="0">
            <a:spAutoFit/>
          </a:bodyPr>
          <a:lstStyle/>
          <a:p>
            <a:pPr lvl="0">
              <a:defRPr/>
            </a:pPr>
            <a:r>
              <a:rPr lang="zh-CN" altLang="en-US" sz="2400" b="1" kern="0" dirty="0" smtClean="0">
                <a:solidFill>
                  <a:srgbClr val="333399"/>
                </a:solidFill>
                <a:latin typeface="Times New Roman" pitchFamily="18" charset="0"/>
                <a:ea typeface="+mj-ea"/>
                <a:cs typeface="Times New Roman" pitchFamily="18" charset="0"/>
              </a:rPr>
              <a:t>确定列车制动曲线</a:t>
            </a:r>
          </a:p>
        </p:txBody>
      </p:sp>
      <p:sp>
        <p:nvSpPr>
          <p:cNvPr id="5" name="右大括号 4"/>
          <p:cNvSpPr/>
          <p:nvPr/>
        </p:nvSpPr>
        <p:spPr>
          <a:xfrm>
            <a:off x="4113540" y="3217001"/>
            <a:ext cx="285752" cy="2714644"/>
          </a:xfrm>
          <a:prstGeom prst="righ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6" name="组合 6"/>
          <p:cNvGrpSpPr/>
          <p:nvPr/>
        </p:nvGrpSpPr>
        <p:grpSpPr>
          <a:xfrm>
            <a:off x="7185374" y="4288571"/>
            <a:ext cx="2571800" cy="785817"/>
            <a:chOff x="393199" y="944260"/>
            <a:chExt cx="2514546" cy="3744000"/>
          </a:xfrm>
        </p:grpSpPr>
        <p:sp>
          <p:nvSpPr>
            <p:cNvPr id="7" name="圆角矩形 6"/>
            <p:cNvSpPr/>
            <p:nvPr/>
          </p:nvSpPr>
          <p:spPr>
            <a:xfrm>
              <a:off x="474907" y="944260"/>
              <a:ext cx="2294034" cy="3744000"/>
            </a:xfrm>
            <a:prstGeom prst="roundRect">
              <a:avLst>
                <a:gd name="adj" fmla="val 10000"/>
              </a:avLst>
            </a:prstGeom>
            <a:ln w="28575"/>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8" name="圆角矩形 6"/>
            <p:cNvSpPr/>
            <p:nvPr/>
          </p:nvSpPr>
          <p:spPr>
            <a:xfrm>
              <a:off x="393199" y="1011450"/>
              <a:ext cx="2514546" cy="3609621"/>
            </a:xfrm>
            <a:prstGeom prst="rect">
              <a:avLst/>
            </a:prstGeom>
            <a:ln w="28575"/>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0688" tIns="170688" rIns="170688" bIns="170688" numCol="1" spcCol="1270" anchor="t" anchorCtr="0">
              <a:noAutofit/>
            </a:bodyPr>
            <a:lstStyle/>
            <a:p>
              <a:pPr marL="228600" lvl="1" indent="-228600" defTabSz="1066800">
                <a:lnSpc>
                  <a:spcPct val="90000"/>
                </a:lnSpc>
                <a:spcBef>
                  <a:spcPct val="0"/>
                </a:spcBef>
                <a:spcAft>
                  <a:spcPct val="15000"/>
                </a:spcAft>
                <a:buFontTx/>
                <a:buChar char="••"/>
              </a:pPr>
              <a:r>
                <a:rPr lang="zh-CN" altLang="en-US" sz="2400" b="1" kern="1200" dirty="0" smtClean="0">
                  <a:solidFill>
                    <a:srgbClr val="333399"/>
                  </a:solidFill>
                  <a:latin typeface="+mj-ea"/>
                  <a:ea typeface="+mj-ea"/>
                </a:rPr>
                <a:t>一次制动方式</a:t>
              </a:r>
              <a:endParaRPr lang="zh-CN" altLang="en-US" sz="2400" b="1" kern="1200" dirty="0">
                <a:solidFill>
                  <a:srgbClr val="333399"/>
                </a:solidFill>
                <a:latin typeface="+mj-ea"/>
                <a:ea typeface="+mj-ea"/>
              </a:endParaRPr>
            </a:p>
          </p:txBody>
        </p:sp>
      </p:grpSp>
      <p:sp>
        <p:nvSpPr>
          <p:cNvPr id="9" name="右箭头 8"/>
          <p:cNvSpPr/>
          <p:nvPr/>
        </p:nvSpPr>
        <p:spPr>
          <a:xfrm>
            <a:off x="6399588" y="4360009"/>
            <a:ext cx="571504" cy="571148"/>
          </a:xfrm>
          <a:prstGeom prst="rightArrow">
            <a:avLst>
              <a:gd name="adj1" fmla="val 60000"/>
              <a:gd name="adj2" fmla="val 50000"/>
            </a:avLst>
          </a:prstGeom>
          <a:solidFill>
            <a:schemeClr val="accent2">
              <a:lumMod val="75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grpSp>
        <p:nvGrpSpPr>
          <p:cNvPr id="10" name="组合 13"/>
          <p:cNvGrpSpPr>
            <a:grpSpLocks/>
          </p:cNvGrpSpPr>
          <p:nvPr/>
        </p:nvGrpSpPr>
        <p:grpSpPr bwMode="auto">
          <a:xfrm>
            <a:off x="1834326" y="4074257"/>
            <a:ext cx="1732466" cy="868362"/>
            <a:chOff x="1129470" y="3136663"/>
            <a:chExt cx="1800271" cy="867742"/>
          </a:xfrm>
        </p:grpSpPr>
        <p:sp>
          <p:nvSpPr>
            <p:cNvPr id="11" name="圆角矩形 10"/>
            <p:cNvSpPr/>
            <p:nvPr/>
          </p:nvSpPr>
          <p:spPr>
            <a:xfrm>
              <a:off x="1129470" y="3136663"/>
              <a:ext cx="1800271" cy="867742"/>
            </a:xfrm>
            <a:prstGeom prst="roundRect">
              <a:avLst/>
            </a:prstGeom>
            <a:gradFill rotWithShape="1">
              <a:gsLst>
                <a:gs pos="0">
                  <a:srgbClr val="CF6DA4">
                    <a:hueOff val="-13541849"/>
                    <a:satOff val="33344"/>
                    <a:lumOff val="-735"/>
                    <a:alphaOff val="0"/>
                    <a:tint val="74000"/>
                  </a:srgbClr>
                </a:gs>
                <a:gs pos="49000">
                  <a:srgbClr val="CF6DA4">
                    <a:hueOff val="-13541849"/>
                    <a:satOff val="33344"/>
                    <a:lumOff val="-735"/>
                    <a:alphaOff val="0"/>
                    <a:tint val="96000"/>
                    <a:shade val="84000"/>
                    <a:satMod val="110000"/>
                  </a:srgbClr>
                </a:gs>
                <a:gs pos="49100">
                  <a:srgbClr val="CF6DA4">
                    <a:hueOff val="-13541849"/>
                    <a:satOff val="33344"/>
                    <a:lumOff val="-735"/>
                    <a:alphaOff val="0"/>
                    <a:shade val="55000"/>
                    <a:satMod val="150000"/>
                  </a:srgbClr>
                </a:gs>
                <a:gs pos="92000">
                  <a:srgbClr val="CF6DA4">
                    <a:hueOff val="-13541849"/>
                    <a:satOff val="33344"/>
                    <a:lumOff val="-735"/>
                    <a:alphaOff val="0"/>
                    <a:tint val="98000"/>
                    <a:shade val="90000"/>
                    <a:satMod val="128000"/>
                  </a:srgbClr>
                </a:gs>
                <a:gs pos="100000">
                  <a:srgbClr val="CF6DA4">
                    <a:hueOff val="-13541849"/>
                    <a:satOff val="33344"/>
                    <a:lumOff val="-735"/>
                    <a:alphaOff val="0"/>
                    <a:tint val="90000"/>
                    <a:shade val="97000"/>
                    <a:satMod val="128000"/>
                  </a:srgbClr>
                </a:gs>
              </a:gsLst>
              <a:lin ang="5400000" scaled="1"/>
            </a:gradFill>
            <a:ln>
              <a:noFill/>
            </a:ln>
            <a:effectLst>
              <a:outerShdw blurRad="39000" dist="25400" dir="5400000" rotWithShape="0">
                <a:srgbClr val="CF6DA4">
                  <a:hueOff val="-13541849"/>
                  <a:satOff val="33344"/>
                  <a:lumOff val="-735"/>
                  <a:alphaOff val="0"/>
                  <a:shade val="33000"/>
                  <a:alpha val="83000"/>
                </a:srgbClr>
              </a:outerShdw>
            </a:effectLst>
          </p:spPr>
        </p:sp>
        <p:sp>
          <p:nvSpPr>
            <p:cNvPr id="12" name="圆角矩形 13"/>
            <p:cNvSpPr/>
            <p:nvPr/>
          </p:nvSpPr>
          <p:spPr>
            <a:xfrm>
              <a:off x="1172295" y="3179494"/>
              <a:ext cx="1714620" cy="782079"/>
            </a:xfrm>
            <a:prstGeom prst="rect">
              <a:avLst/>
            </a:prstGeom>
            <a:noFill/>
            <a:ln>
              <a:noFill/>
            </a:ln>
            <a:effectLst/>
          </p:spPr>
          <p:txBody>
            <a:bodyPr lIns="110490" tIns="110490" rIns="110490" bIns="110490" spcCol="1270" anchor="ctr"/>
            <a:lstStyle/>
            <a:p>
              <a:pPr marL="0" marR="0" lvl="0" indent="0" algn="ctr" defTabSz="1289050" eaLnBrk="1" fontAlgn="auto" latinLnBrk="0" hangingPunct="1">
                <a:lnSpc>
                  <a:spcPct val="90000"/>
                </a:lnSpc>
                <a:spcBef>
                  <a:spcPts val="0"/>
                </a:spcBef>
                <a:spcAft>
                  <a:spcPct val="3500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mj-ea"/>
                  <a:ea typeface="+mj-ea"/>
                  <a:cs typeface="+mn-cs"/>
                </a:rPr>
                <a:t>目标速度</a:t>
              </a:r>
              <a:endParaRPr kumimoji="0" lang="zh-CN" altLang="en-US" sz="2400" b="1" i="0" u="none" strike="noStrike" kern="0" cap="none" spc="0" normalizeH="0" baseline="0" noProof="0" dirty="0">
                <a:ln>
                  <a:noFill/>
                </a:ln>
                <a:solidFill>
                  <a:sysClr val="window" lastClr="FFFFFF"/>
                </a:solidFill>
                <a:effectLst/>
                <a:uLnTx/>
                <a:uFillTx/>
                <a:latin typeface="+mj-ea"/>
                <a:ea typeface="+mj-ea"/>
                <a:cs typeface="+mn-cs"/>
              </a:endParaRPr>
            </a:p>
          </p:txBody>
        </p:sp>
      </p:grpSp>
      <p:grpSp>
        <p:nvGrpSpPr>
          <p:cNvPr id="13" name="组合 15"/>
          <p:cNvGrpSpPr>
            <a:grpSpLocks/>
          </p:cNvGrpSpPr>
          <p:nvPr/>
        </p:nvGrpSpPr>
        <p:grpSpPr bwMode="auto">
          <a:xfrm>
            <a:off x="1833760" y="5145827"/>
            <a:ext cx="1730940" cy="868362"/>
            <a:chOff x="500068" y="1199563"/>
            <a:chExt cx="1800271" cy="867742"/>
          </a:xfrm>
        </p:grpSpPr>
        <p:sp>
          <p:nvSpPr>
            <p:cNvPr id="14" name="圆角矩形 13"/>
            <p:cNvSpPr/>
            <p:nvPr/>
          </p:nvSpPr>
          <p:spPr>
            <a:xfrm>
              <a:off x="500068" y="1199563"/>
              <a:ext cx="1800271" cy="867742"/>
            </a:xfrm>
            <a:prstGeom prst="roundRect">
              <a:avLst/>
            </a:prstGeom>
            <a:gradFill rotWithShape="1">
              <a:gsLst>
                <a:gs pos="0">
                  <a:srgbClr val="CF6DA4">
                    <a:hueOff val="-18055798"/>
                    <a:satOff val="44459"/>
                    <a:lumOff val="-980"/>
                    <a:alphaOff val="0"/>
                    <a:tint val="74000"/>
                  </a:srgbClr>
                </a:gs>
                <a:gs pos="49000">
                  <a:srgbClr val="CF6DA4">
                    <a:hueOff val="-18055798"/>
                    <a:satOff val="44459"/>
                    <a:lumOff val="-980"/>
                    <a:alphaOff val="0"/>
                    <a:tint val="96000"/>
                    <a:shade val="84000"/>
                    <a:satMod val="110000"/>
                  </a:srgbClr>
                </a:gs>
                <a:gs pos="49100">
                  <a:srgbClr val="CF6DA4">
                    <a:hueOff val="-18055798"/>
                    <a:satOff val="44459"/>
                    <a:lumOff val="-980"/>
                    <a:alphaOff val="0"/>
                    <a:shade val="55000"/>
                    <a:satMod val="150000"/>
                  </a:srgbClr>
                </a:gs>
                <a:gs pos="92000">
                  <a:srgbClr val="CF6DA4">
                    <a:hueOff val="-18055798"/>
                    <a:satOff val="44459"/>
                    <a:lumOff val="-980"/>
                    <a:alphaOff val="0"/>
                    <a:tint val="98000"/>
                    <a:shade val="90000"/>
                    <a:satMod val="128000"/>
                  </a:srgbClr>
                </a:gs>
                <a:gs pos="100000">
                  <a:srgbClr val="CF6DA4">
                    <a:hueOff val="-18055798"/>
                    <a:satOff val="44459"/>
                    <a:lumOff val="-980"/>
                    <a:alphaOff val="0"/>
                    <a:tint val="90000"/>
                    <a:shade val="97000"/>
                    <a:satMod val="128000"/>
                  </a:srgbClr>
                </a:gs>
              </a:gsLst>
              <a:lin ang="5400000" scaled="1"/>
            </a:gradFill>
            <a:ln>
              <a:noFill/>
            </a:ln>
            <a:effectLst>
              <a:outerShdw blurRad="39000" dist="25400" dir="5400000" rotWithShape="0">
                <a:srgbClr val="CF6DA4">
                  <a:hueOff val="-18055798"/>
                  <a:satOff val="44459"/>
                  <a:lumOff val="-980"/>
                  <a:alphaOff val="0"/>
                  <a:shade val="33000"/>
                  <a:alpha val="83000"/>
                </a:srgbClr>
              </a:outerShdw>
            </a:effectLst>
          </p:spPr>
        </p:sp>
        <p:sp>
          <p:nvSpPr>
            <p:cNvPr id="15" name="圆角矩形 16"/>
            <p:cNvSpPr/>
            <p:nvPr/>
          </p:nvSpPr>
          <p:spPr>
            <a:xfrm>
              <a:off x="542931" y="1242394"/>
              <a:ext cx="1714544" cy="782079"/>
            </a:xfrm>
            <a:prstGeom prst="rect">
              <a:avLst/>
            </a:prstGeom>
            <a:noFill/>
            <a:ln>
              <a:noFill/>
            </a:ln>
            <a:effectLst/>
          </p:spPr>
          <p:txBody>
            <a:bodyPr lIns="110490" tIns="110490" rIns="110490" bIns="110490" spcCol="1270" anchor="ctr"/>
            <a:lstStyle/>
            <a:p>
              <a:pPr lvl="0" algn="ctr" defTabSz="1289050">
                <a:lnSpc>
                  <a:spcPct val="90000"/>
                </a:lnSpc>
                <a:spcAft>
                  <a:spcPct val="35000"/>
                </a:spcAft>
                <a:defRPr/>
              </a:pPr>
              <a:r>
                <a:rPr lang="zh-CN" altLang="en-US" sz="2400" b="1" kern="0" dirty="0" smtClean="0">
                  <a:solidFill>
                    <a:sysClr val="window" lastClr="FFFFFF"/>
                  </a:solidFill>
                  <a:latin typeface="宋体"/>
                  <a:ea typeface="宋体"/>
                </a:rPr>
                <a:t>列车性能</a:t>
              </a:r>
              <a:endParaRPr lang="zh-CN" altLang="en-US" sz="2400" b="1" kern="0" dirty="0">
                <a:solidFill>
                  <a:sysClr val="window" lastClr="FFFFFF"/>
                </a:solidFill>
                <a:latin typeface="宋体"/>
                <a:ea typeface="宋体"/>
              </a:endParaRPr>
            </a:p>
          </p:txBody>
        </p:sp>
      </p:grpSp>
      <p:grpSp>
        <p:nvGrpSpPr>
          <p:cNvPr id="16" name="组合 9"/>
          <p:cNvGrpSpPr>
            <a:grpSpLocks/>
          </p:cNvGrpSpPr>
          <p:nvPr/>
        </p:nvGrpSpPr>
        <p:grpSpPr bwMode="auto">
          <a:xfrm>
            <a:off x="1756118" y="3002687"/>
            <a:ext cx="1906635" cy="868362"/>
            <a:chOff x="3638479" y="1199563"/>
            <a:chExt cx="1957451" cy="867742"/>
          </a:xfrm>
        </p:grpSpPr>
        <p:sp>
          <p:nvSpPr>
            <p:cNvPr id="17" name="圆角矩形 16"/>
            <p:cNvSpPr/>
            <p:nvPr/>
          </p:nvSpPr>
          <p:spPr>
            <a:xfrm>
              <a:off x="3737314" y="1199563"/>
              <a:ext cx="1800271" cy="867742"/>
            </a:xfrm>
            <a:prstGeom prst="roundRect">
              <a:avLst/>
            </a:prstGeom>
            <a:gradFill rotWithShape="1">
              <a:gsLst>
                <a:gs pos="0">
                  <a:srgbClr val="CF6DA4">
                    <a:hueOff val="-4513949"/>
                    <a:satOff val="11115"/>
                    <a:lumOff val="-245"/>
                    <a:alphaOff val="0"/>
                    <a:tint val="74000"/>
                  </a:srgbClr>
                </a:gs>
                <a:gs pos="49000">
                  <a:srgbClr val="CF6DA4">
                    <a:hueOff val="-4513949"/>
                    <a:satOff val="11115"/>
                    <a:lumOff val="-245"/>
                    <a:alphaOff val="0"/>
                    <a:tint val="96000"/>
                    <a:shade val="84000"/>
                    <a:satMod val="110000"/>
                  </a:srgbClr>
                </a:gs>
                <a:gs pos="49100">
                  <a:srgbClr val="CF6DA4">
                    <a:hueOff val="-4513949"/>
                    <a:satOff val="11115"/>
                    <a:lumOff val="-245"/>
                    <a:alphaOff val="0"/>
                    <a:shade val="55000"/>
                    <a:satMod val="150000"/>
                  </a:srgbClr>
                </a:gs>
                <a:gs pos="92000">
                  <a:srgbClr val="CF6DA4">
                    <a:hueOff val="-4513949"/>
                    <a:satOff val="11115"/>
                    <a:lumOff val="-245"/>
                    <a:alphaOff val="0"/>
                    <a:tint val="98000"/>
                    <a:shade val="90000"/>
                    <a:satMod val="128000"/>
                  </a:srgbClr>
                </a:gs>
                <a:gs pos="100000">
                  <a:srgbClr val="CF6DA4">
                    <a:hueOff val="-4513949"/>
                    <a:satOff val="11115"/>
                    <a:lumOff val="-245"/>
                    <a:alphaOff val="0"/>
                    <a:tint val="90000"/>
                    <a:shade val="97000"/>
                    <a:satMod val="128000"/>
                  </a:srgbClr>
                </a:gs>
              </a:gsLst>
              <a:lin ang="5400000" scaled="1"/>
            </a:gradFill>
            <a:ln>
              <a:noFill/>
            </a:ln>
            <a:effectLst>
              <a:outerShdw blurRad="39000" dist="25400" dir="5400000" rotWithShape="0">
                <a:srgbClr val="CF6DA4">
                  <a:hueOff val="-4513949"/>
                  <a:satOff val="11115"/>
                  <a:lumOff val="-245"/>
                  <a:alphaOff val="0"/>
                  <a:shade val="33000"/>
                  <a:alpha val="83000"/>
                </a:srgbClr>
              </a:outerShdw>
            </a:effectLst>
          </p:spPr>
        </p:sp>
        <p:sp>
          <p:nvSpPr>
            <p:cNvPr id="18" name="圆角矩形 7"/>
            <p:cNvSpPr/>
            <p:nvPr/>
          </p:nvSpPr>
          <p:spPr>
            <a:xfrm>
              <a:off x="3638479" y="1242394"/>
              <a:ext cx="1957451" cy="782079"/>
            </a:xfrm>
            <a:prstGeom prst="rect">
              <a:avLst/>
            </a:prstGeom>
            <a:noFill/>
            <a:ln>
              <a:noFill/>
            </a:ln>
            <a:effectLst/>
          </p:spPr>
          <p:txBody>
            <a:bodyPr lIns="110490" tIns="110490" rIns="110490" bIns="110490" spcCol="1270" anchor="ctr"/>
            <a:lstStyle/>
            <a:p>
              <a:pPr marL="0" marR="0" lvl="0" indent="0" algn="ctr" defTabSz="1289050" eaLnBrk="1" fontAlgn="auto" latinLnBrk="0" hangingPunct="1">
                <a:lnSpc>
                  <a:spcPct val="90000"/>
                </a:lnSpc>
                <a:spcBef>
                  <a:spcPts val="0"/>
                </a:spcBef>
                <a:spcAft>
                  <a:spcPct val="3500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Times New Roman" pitchFamily="18" charset="0"/>
                  <a:ea typeface="+mj-ea"/>
                  <a:cs typeface="Times New Roman" pitchFamily="18" charset="0"/>
                </a:rPr>
                <a:t>目标距离</a:t>
              </a:r>
              <a:endParaRPr kumimoji="0" lang="zh-CN" altLang="en-US" sz="2400" b="1" i="0" u="none" strike="noStrike" kern="0" cap="none" spc="0" normalizeH="0" baseline="0" noProof="0" dirty="0">
                <a:ln>
                  <a:noFill/>
                </a:ln>
                <a:solidFill>
                  <a:sysClr val="window" lastClr="FFFFFF"/>
                </a:solidFill>
                <a:effectLst/>
                <a:uLnTx/>
                <a:uFillTx/>
                <a:latin typeface="Times New Roman" pitchFamily="18" charset="0"/>
                <a:ea typeface="+mj-ea"/>
                <a:cs typeface="Times New Roman"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10"/>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par>
                          <p:cTn id="17" fill="hold">
                            <p:stCondLst>
                              <p:cond delay="0"/>
                            </p:stCondLst>
                            <p:childTnLst>
                              <p:par>
                                <p:cTn id="18" presetID="1" presetClass="entr" presetSubtype="0"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childTnLst>
                                </p:cTn>
                              </p:par>
                            </p:childTnLst>
                          </p:cTn>
                        </p:par>
                        <p:par>
                          <p:cTn id="24" fill="hold">
                            <p:stCondLst>
                              <p:cond delay="0"/>
                            </p:stCondLst>
                            <p:childTnLst>
                              <p:par>
                                <p:cTn id="25" presetID="1" presetClass="entr" presetSubtype="0"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313021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4.2.2  </a:t>
            </a:r>
            <a:r>
              <a:rPr lang="zh-CN" altLang="en-US" sz="2800" b="1" dirty="0" smtClean="0">
                <a:solidFill>
                  <a:srgbClr val="0070C0"/>
                </a:solidFill>
                <a:latin typeface="微软雅黑" pitchFamily="34" charset="-122"/>
                <a:ea typeface="微软雅黑" pitchFamily="34" charset="-122"/>
                <a:sym typeface="Arial" pitchFamily="34" charset="0"/>
              </a:rPr>
              <a:t>准移动闭塞</a:t>
            </a:r>
            <a:endParaRPr lang="zh-CN" altLang="en-US" sz="2800" dirty="0">
              <a:solidFill>
                <a:srgbClr val="0070C0"/>
              </a:solidFill>
            </a:endParaRPr>
          </a:p>
        </p:txBody>
      </p:sp>
      <p:pic>
        <p:nvPicPr>
          <p:cNvPr id="3" name="Picture 2" descr="d:\360浏览器\360\360se\360se6\User Data\temp\res01_attpic_brief.jpg"/>
          <p:cNvPicPr>
            <a:picLocks noChangeAspect="1" noChangeArrowheads="1"/>
          </p:cNvPicPr>
          <p:nvPr/>
        </p:nvPicPr>
        <p:blipFill>
          <a:blip r:embed="rId2"/>
          <a:srcRect/>
          <a:stretch>
            <a:fillRect/>
          </a:stretch>
        </p:blipFill>
        <p:spPr bwMode="auto">
          <a:xfrm>
            <a:off x="7977994" y="4636919"/>
            <a:ext cx="4263219" cy="2563981"/>
          </a:xfrm>
          <a:prstGeom prst="rect">
            <a:avLst/>
          </a:prstGeom>
          <a:noFill/>
        </p:spPr>
      </p:pic>
      <p:grpSp>
        <p:nvGrpSpPr>
          <p:cNvPr id="4" name="组合 3"/>
          <p:cNvGrpSpPr/>
          <p:nvPr/>
        </p:nvGrpSpPr>
        <p:grpSpPr>
          <a:xfrm>
            <a:off x="1620012" y="1528748"/>
            <a:ext cx="7429554" cy="1237564"/>
            <a:chOff x="714348" y="1928802"/>
            <a:chExt cx="7429554" cy="1237564"/>
          </a:xfrm>
        </p:grpSpPr>
        <p:grpSp>
          <p:nvGrpSpPr>
            <p:cNvPr id="5" name="组合 26"/>
            <p:cNvGrpSpPr/>
            <p:nvPr/>
          </p:nvGrpSpPr>
          <p:grpSpPr>
            <a:xfrm>
              <a:off x="714348" y="1928802"/>
              <a:ext cx="1232984" cy="1237564"/>
              <a:chOff x="1" y="1700"/>
              <a:chExt cx="635496" cy="907851"/>
            </a:xfrm>
            <a:scene3d>
              <a:camera prst="orthographicFront">
                <a:rot lat="0" lon="0" rev="0"/>
              </a:camera>
              <a:lightRig rig="balanced" dir="t">
                <a:rot lat="0" lon="0" rev="8700000"/>
              </a:lightRig>
            </a:scene3d>
          </p:grpSpPr>
          <p:sp>
            <p:nvSpPr>
              <p:cNvPr id="9" name="六边形 8"/>
              <p:cNvSpPr/>
              <p:nvPr/>
            </p:nvSpPr>
            <p:spPr>
              <a:xfrm rot="5400000">
                <a:off x="-136177" y="137878"/>
                <a:ext cx="907851" cy="635496"/>
              </a:xfrm>
              <a:prstGeom prst="hexagon">
                <a:avLst/>
              </a:prstGeom>
              <a:solidFill>
                <a:srgbClr val="00B0F0"/>
              </a:solidFill>
              <a:ln w="12700" cap="flat" cmpd="sng" algn="ctr">
                <a:noFill/>
                <a:prstDash val="solid"/>
              </a:ln>
              <a:effectLst>
                <a:outerShdw blurRad="44450" dist="27940" dir="5400000" algn="ctr">
                  <a:srgbClr val="000000">
                    <a:alpha val="32000"/>
                  </a:srgbClr>
                </a:outerShdw>
              </a:effectLst>
              <a:sp3d>
                <a:bevelT w="190500" h="38100"/>
              </a:sp3d>
            </p:spPr>
          </p:sp>
          <p:sp>
            <p:nvSpPr>
              <p:cNvPr id="10" name="六边形 4"/>
              <p:cNvSpPr/>
              <p:nvPr/>
            </p:nvSpPr>
            <p:spPr>
              <a:xfrm>
                <a:off x="56091" y="130313"/>
                <a:ext cx="533031" cy="650627"/>
              </a:xfrm>
              <a:prstGeom prst="rect">
                <a:avLst/>
              </a:prstGeom>
              <a:noFill/>
              <a:ln>
                <a:noFill/>
              </a:ln>
              <a:effectLst/>
              <a:sp3d/>
            </p:spPr>
            <p:txBody>
              <a:bodyPr spcFirstLastPara="0" vert="horz" wrap="square" lIns="20320" tIns="20320" rIns="20320" bIns="20320" numCol="1" spcCol="1270" anchor="ctr" anchorCtr="0">
                <a:noAutofit/>
              </a:bodyPr>
              <a:lstStyle/>
              <a:p>
                <a:pPr marL="0" marR="0" lvl="0" indent="0" algn="ctr" defTabSz="142240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Perpetua"/>
                    <a:ea typeface="宋体"/>
                    <a:cs typeface="+mn-cs"/>
                  </a:rPr>
                  <a:t>目标点</a:t>
                </a:r>
                <a:endParaRPr kumimoji="0" lang="zh-CN" altLang="en-US" sz="2400" b="1" i="0" u="none" strike="noStrike" kern="1200" cap="none" spc="0" normalizeH="0" baseline="0" noProof="0" dirty="0">
                  <a:ln>
                    <a:noFill/>
                  </a:ln>
                  <a:solidFill>
                    <a:sysClr val="window" lastClr="FFFFFF"/>
                  </a:solidFill>
                  <a:effectLst/>
                  <a:uLnTx/>
                  <a:uFillTx/>
                  <a:latin typeface="Perpetua"/>
                  <a:ea typeface="宋体"/>
                  <a:cs typeface="+mn-cs"/>
                </a:endParaRPr>
              </a:p>
            </p:txBody>
          </p:sp>
        </p:grpSp>
        <p:grpSp>
          <p:nvGrpSpPr>
            <p:cNvPr id="6" name="组合 27"/>
            <p:cNvGrpSpPr/>
            <p:nvPr/>
          </p:nvGrpSpPr>
          <p:grpSpPr>
            <a:xfrm>
              <a:off x="1928794" y="2143115"/>
              <a:ext cx="6215108" cy="804416"/>
              <a:chOff x="635496" y="1701"/>
              <a:chExt cx="3222155" cy="590103"/>
            </a:xfrm>
            <a:scene3d>
              <a:camera prst="orthographicFront">
                <a:rot lat="0" lon="0" rev="0"/>
              </a:camera>
              <a:lightRig rig="balanced" dir="t">
                <a:rot lat="0" lon="0" rev="8700000"/>
              </a:lightRig>
            </a:scene3d>
          </p:grpSpPr>
          <p:sp>
            <p:nvSpPr>
              <p:cNvPr id="7" name="同侧圆角矩形 6"/>
              <p:cNvSpPr/>
              <p:nvPr/>
            </p:nvSpPr>
            <p:spPr>
              <a:xfrm rot="5400000">
                <a:off x="1951522" y="-1314325"/>
                <a:ext cx="590103" cy="3222155"/>
              </a:xfrm>
              <a:prstGeom prst="round2SameRect">
                <a:avLst/>
              </a:prstGeom>
              <a:solidFill>
                <a:sysClr val="window" lastClr="FFFFFF">
                  <a:alpha val="90000"/>
                  <a:hueOff val="0"/>
                  <a:satOff val="0"/>
                  <a:lumOff val="0"/>
                  <a:alphaOff val="0"/>
                </a:sysClr>
              </a:solidFill>
              <a:ln w="12700" cap="flat" cmpd="sng" algn="ctr">
                <a:noFill/>
                <a:prstDash val="solid"/>
              </a:ln>
              <a:effectLst>
                <a:outerShdw blurRad="44450" dist="27940" dir="5400000" algn="ctr">
                  <a:srgbClr val="000000">
                    <a:alpha val="32000"/>
                  </a:srgbClr>
                </a:outerShdw>
              </a:effectLst>
              <a:sp3d>
                <a:bevelT w="190500" h="38100"/>
              </a:sp3d>
            </p:spPr>
          </p:sp>
          <p:sp>
            <p:nvSpPr>
              <p:cNvPr id="8" name="同侧圆角矩形 6"/>
              <p:cNvSpPr/>
              <p:nvPr/>
            </p:nvSpPr>
            <p:spPr>
              <a:xfrm>
                <a:off x="635496" y="30507"/>
                <a:ext cx="3193349" cy="532491"/>
              </a:xfrm>
              <a:prstGeom prst="rect">
                <a:avLst/>
              </a:prstGeom>
              <a:noFill/>
              <a:ln>
                <a:noFill/>
              </a:ln>
              <a:effectLst/>
              <a:sp3d/>
            </p:spPr>
            <p:txBody>
              <a:bodyPr spcFirstLastPara="0" vert="horz" wrap="square" lIns="184912" tIns="16510" rIns="16510" bIns="16510" numCol="1" spcCol="1270" anchor="ctr" anchorCtr="0">
                <a:noAutofit/>
              </a:bodyPr>
              <a:lstStyle/>
              <a:p>
                <a:pPr marL="228600" lvl="1" indent="-228600" defTabSz="1155700">
                  <a:lnSpc>
                    <a:spcPct val="90000"/>
                  </a:lnSpc>
                  <a:spcBef>
                    <a:spcPct val="0"/>
                  </a:spcBef>
                  <a:spcAft>
                    <a:spcPct val="15000"/>
                  </a:spcAft>
                  <a:buFontTx/>
                  <a:buChar char="••"/>
                </a:pPr>
                <a:r>
                  <a:rPr lang="zh-CN" altLang="en-US" sz="2400" b="1" kern="0" dirty="0" smtClean="0">
                    <a:solidFill>
                      <a:srgbClr val="333399"/>
                    </a:solidFill>
                    <a:latin typeface="Perpetua"/>
                    <a:ea typeface="宋体"/>
                  </a:rPr>
                  <a:t>前行列车或限速点所占用闭塞分区的始端</a:t>
                </a:r>
                <a:endParaRPr kumimoji="0" lang="zh-CN" altLang="en-US" sz="2400" b="1" i="0" u="none" strike="noStrike" kern="1200" cap="none" spc="0" normalizeH="0" baseline="0" noProof="0" dirty="0">
                  <a:ln>
                    <a:noFill/>
                  </a:ln>
                  <a:solidFill>
                    <a:srgbClr val="333399"/>
                  </a:solidFill>
                  <a:effectLst/>
                  <a:uLnTx/>
                  <a:uFillTx/>
                  <a:latin typeface="Perpetua"/>
                  <a:ea typeface="宋体"/>
                  <a:cs typeface="+mn-cs"/>
                </a:endParaRPr>
              </a:p>
            </p:txBody>
          </p:sp>
        </p:grpSp>
      </p:grpSp>
      <p:grpSp>
        <p:nvGrpSpPr>
          <p:cNvPr id="11" name="组合 10"/>
          <p:cNvGrpSpPr/>
          <p:nvPr/>
        </p:nvGrpSpPr>
        <p:grpSpPr>
          <a:xfrm>
            <a:off x="1691450" y="3148704"/>
            <a:ext cx="5000662" cy="1237564"/>
            <a:chOff x="857224" y="3405882"/>
            <a:chExt cx="5000662" cy="1237564"/>
          </a:xfrm>
        </p:grpSpPr>
        <p:grpSp>
          <p:nvGrpSpPr>
            <p:cNvPr id="12" name="组合 28"/>
            <p:cNvGrpSpPr/>
            <p:nvPr/>
          </p:nvGrpSpPr>
          <p:grpSpPr>
            <a:xfrm>
              <a:off x="857224" y="3405882"/>
              <a:ext cx="1232984" cy="1237564"/>
              <a:chOff x="1" y="789887"/>
              <a:chExt cx="635496" cy="907851"/>
            </a:xfrm>
            <a:scene3d>
              <a:camera prst="orthographicFront">
                <a:rot lat="0" lon="0" rev="0"/>
              </a:camera>
              <a:lightRig rig="balanced" dir="t">
                <a:rot lat="0" lon="0" rev="8700000"/>
              </a:lightRig>
            </a:scene3d>
          </p:grpSpPr>
          <p:sp>
            <p:nvSpPr>
              <p:cNvPr id="16" name="六边形 15"/>
              <p:cNvSpPr/>
              <p:nvPr/>
            </p:nvSpPr>
            <p:spPr>
              <a:xfrm rot="5400000">
                <a:off x="-136177" y="926065"/>
                <a:ext cx="907851" cy="635496"/>
              </a:xfrm>
              <a:prstGeom prst="hexagon">
                <a:avLst/>
              </a:prstGeom>
              <a:solidFill>
                <a:srgbClr val="FF00FF"/>
              </a:solidFill>
              <a:ln w="12700" cap="flat" cmpd="sng" algn="ctr">
                <a:noFill/>
                <a:prstDash val="solid"/>
              </a:ln>
              <a:effectLst>
                <a:outerShdw blurRad="44450" dist="27940" dir="5400000" algn="ctr">
                  <a:srgbClr val="000000">
                    <a:alpha val="32000"/>
                  </a:srgbClr>
                </a:outerShdw>
              </a:effectLst>
              <a:sp3d>
                <a:bevelT w="190500" h="38100"/>
              </a:sp3d>
            </p:spPr>
          </p:sp>
          <p:sp>
            <p:nvSpPr>
              <p:cNvPr id="17" name="六边形 8"/>
              <p:cNvSpPr/>
              <p:nvPr/>
            </p:nvSpPr>
            <p:spPr>
              <a:xfrm>
                <a:off x="90029" y="918500"/>
                <a:ext cx="455438" cy="650627"/>
              </a:xfrm>
              <a:prstGeom prst="rect">
                <a:avLst/>
              </a:prstGeom>
              <a:noFill/>
              <a:ln>
                <a:noFill/>
              </a:ln>
              <a:effectLst/>
              <a:sp3d/>
            </p:spPr>
            <p:txBody>
              <a:bodyPr spcFirstLastPara="0" vert="horz" wrap="square" lIns="20320" tIns="20320" rIns="20320" bIns="20320" numCol="1" spcCol="1270" anchor="ctr" anchorCtr="0">
                <a:noAutofit/>
              </a:bodyPr>
              <a:lstStyle/>
              <a:p>
                <a:pPr marL="0" marR="0" lvl="0" indent="0" algn="ctr" defTabSz="142240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Perpetua"/>
                    <a:ea typeface="宋体"/>
                    <a:cs typeface="+mn-cs"/>
                  </a:rPr>
                  <a:t>目标速度</a:t>
                </a:r>
                <a:endParaRPr kumimoji="0" lang="zh-CN" altLang="en-US" sz="2400" b="1" i="0" u="none" strike="noStrike" kern="1200" cap="none" spc="0" normalizeH="0" baseline="0" noProof="0" dirty="0">
                  <a:ln>
                    <a:noFill/>
                  </a:ln>
                  <a:solidFill>
                    <a:sysClr val="window" lastClr="FFFFFF"/>
                  </a:solidFill>
                  <a:effectLst/>
                  <a:uLnTx/>
                  <a:uFillTx/>
                  <a:latin typeface="Perpetua"/>
                  <a:ea typeface="宋体"/>
                  <a:cs typeface="+mn-cs"/>
                </a:endParaRPr>
              </a:p>
            </p:txBody>
          </p:sp>
        </p:grpSp>
        <p:grpSp>
          <p:nvGrpSpPr>
            <p:cNvPr id="13" name="组合 29"/>
            <p:cNvGrpSpPr/>
            <p:nvPr/>
          </p:nvGrpSpPr>
          <p:grpSpPr>
            <a:xfrm>
              <a:off x="2071668" y="3599352"/>
              <a:ext cx="3786218" cy="804416"/>
              <a:chOff x="635496" y="789888"/>
              <a:chExt cx="3222155" cy="590103"/>
            </a:xfrm>
            <a:scene3d>
              <a:camera prst="orthographicFront">
                <a:rot lat="0" lon="0" rev="0"/>
              </a:camera>
              <a:lightRig rig="balanced" dir="t">
                <a:rot lat="0" lon="0" rev="8700000"/>
              </a:lightRig>
            </a:scene3d>
          </p:grpSpPr>
          <p:sp>
            <p:nvSpPr>
              <p:cNvPr id="14" name="同侧圆角矩形 13"/>
              <p:cNvSpPr/>
              <p:nvPr/>
            </p:nvSpPr>
            <p:spPr>
              <a:xfrm rot="5400000">
                <a:off x="1951522" y="-526138"/>
                <a:ext cx="590103" cy="3222155"/>
              </a:xfrm>
              <a:prstGeom prst="round2SameRect">
                <a:avLst/>
              </a:prstGeom>
              <a:solidFill>
                <a:sysClr val="window" lastClr="FFFFFF">
                  <a:alpha val="90000"/>
                  <a:hueOff val="0"/>
                  <a:satOff val="0"/>
                  <a:lumOff val="0"/>
                  <a:alphaOff val="0"/>
                </a:sysClr>
              </a:solidFill>
              <a:ln w="12700" cap="flat" cmpd="sng" algn="ctr">
                <a:noFill/>
                <a:prstDash val="solid"/>
              </a:ln>
              <a:effectLst>
                <a:outerShdw blurRad="44450" dist="27940" dir="5400000" algn="ctr">
                  <a:srgbClr val="000000">
                    <a:alpha val="32000"/>
                  </a:srgbClr>
                </a:outerShdw>
              </a:effectLst>
              <a:sp3d>
                <a:bevelT w="190500" h="38100"/>
              </a:sp3d>
            </p:spPr>
          </p:sp>
          <p:sp>
            <p:nvSpPr>
              <p:cNvPr id="15" name="同侧圆角矩形 10"/>
              <p:cNvSpPr/>
              <p:nvPr/>
            </p:nvSpPr>
            <p:spPr>
              <a:xfrm>
                <a:off x="635496" y="818694"/>
                <a:ext cx="3193349" cy="532491"/>
              </a:xfrm>
              <a:prstGeom prst="rect">
                <a:avLst/>
              </a:prstGeom>
              <a:noFill/>
              <a:ln>
                <a:noFill/>
              </a:ln>
              <a:effectLst/>
              <a:sp3d/>
            </p:spPr>
            <p:txBody>
              <a:bodyPr spcFirstLastPara="0" vert="horz" wrap="square" lIns="184912" tIns="16510" rIns="16510" bIns="16510" numCol="1" spcCol="1270" anchor="ctr" anchorCtr="0">
                <a:noAutofit/>
              </a:bodyPr>
              <a:lstStyle/>
              <a:p>
                <a:pPr marL="228600" lvl="1" indent="-228600" defTabSz="1155700">
                  <a:lnSpc>
                    <a:spcPct val="90000"/>
                  </a:lnSpc>
                  <a:spcBef>
                    <a:spcPct val="0"/>
                  </a:spcBef>
                  <a:spcAft>
                    <a:spcPct val="15000"/>
                  </a:spcAft>
                  <a:buFontTx/>
                  <a:buChar char="••"/>
                  <a:defRPr/>
                </a:pPr>
                <a:r>
                  <a:rPr lang="zh-CN" altLang="en-US" sz="2400" b="1" kern="0" dirty="0" smtClean="0">
                    <a:solidFill>
                      <a:srgbClr val="333399"/>
                    </a:solidFill>
                    <a:latin typeface="Perpetua"/>
                    <a:ea typeface="宋体"/>
                  </a:rPr>
                  <a:t>目标点的限速值</a:t>
                </a:r>
                <a:endParaRPr lang="zh-CN" altLang="en-US" sz="2400" b="1" dirty="0">
                  <a:solidFill>
                    <a:srgbClr val="333399"/>
                  </a:solidFill>
                  <a:latin typeface="Perpetua"/>
                  <a:ea typeface="宋体"/>
                </a:endParaRPr>
              </a:p>
            </p:txBody>
          </p:sp>
        </p:grpSp>
      </p:grpSp>
      <p:grpSp>
        <p:nvGrpSpPr>
          <p:cNvPr id="18" name="组合 17"/>
          <p:cNvGrpSpPr/>
          <p:nvPr/>
        </p:nvGrpSpPr>
        <p:grpSpPr>
          <a:xfrm>
            <a:off x="1691450" y="4720340"/>
            <a:ext cx="5000662" cy="1237564"/>
            <a:chOff x="857222" y="4834642"/>
            <a:chExt cx="5000662" cy="1237564"/>
          </a:xfrm>
        </p:grpSpPr>
        <p:grpSp>
          <p:nvGrpSpPr>
            <p:cNvPr id="19" name="组合 28"/>
            <p:cNvGrpSpPr/>
            <p:nvPr/>
          </p:nvGrpSpPr>
          <p:grpSpPr>
            <a:xfrm>
              <a:off x="857222" y="4834642"/>
              <a:ext cx="1232984" cy="1237564"/>
              <a:chOff x="1" y="789887"/>
              <a:chExt cx="635496" cy="907851"/>
            </a:xfrm>
            <a:scene3d>
              <a:camera prst="orthographicFront">
                <a:rot lat="0" lon="0" rev="0"/>
              </a:camera>
              <a:lightRig rig="balanced" dir="t">
                <a:rot lat="0" lon="0" rev="8700000"/>
              </a:lightRig>
            </a:scene3d>
          </p:grpSpPr>
          <p:sp>
            <p:nvSpPr>
              <p:cNvPr id="23" name="六边形 22"/>
              <p:cNvSpPr/>
              <p:nvPr/>
            </p:nvSpPr>
            <p:spPr>
              <a:xfrm rot="5400000">
                <a:off x="-136177" y="926065"/>
                <a:ext cx="907851" cy="635496"/>
              </a:xfrm>
              <a:prstGeom prst="hexagon">
                <a:avLst/>
              </a:prstGeom>
              <a:solidFill>
                <a:srgbClr val="7030A0"/>
              </a:solidFill>
              <a:ln w="12700" cap="flat" cmpd="sng" algn="ctr">
                <a:noFill/>
                <a:prstDash val="solid"/>
              </a:ln>
              <a:effectLst>
                <a:outerShdw blurRad="44450" dist="27940" dir="5400000" algn="ctr">
                  <a:srgbClr val="000000">
                    <a:alpha val="32000"/>
                  </a:srgbClr>
                </a:outerShdw>
              </a:effectLst>
              <a:sp3d>
                <a:bevelT w="190500" h="38100"/>
              </a:sp3d>
            </p:spPr>
          </p:sp>
          <p:sp>
            <p:nvSpPr>
              <p:cNvPr id="24" name="六边形 8"/>
              <p:cNvSpPr/>
              <p:nvPr/>
            </p:nvSpPr>
            <p:spPr>
              <a:xfrm>
                <a:off x="90029" y="918500"/>
                <a:ext cx="455438" cy="650627"/>
              </a:xfrm>
              <a:prstGeom prst="rect">
                <a:avLst/>
              </a:prstGeom>
              <a:noFill/>
              <a:ln>
                <a:noFill/>
              </a:ln>
              <a:effectLst/>
              <a:sp3d/>
            </p:spPr>
            <p:txBody>
              <a:bodyPr spcFirstLastPara="0" vert="horz" wrap="square" lIns="20320" tIns="20320" rIns="20320" bIns="20320" numCol="1" spcCol="1270" anchor="ctr" anchorCtr="0">
                <a:noAutofit/>
              </a:bodyPr>
              <a:lstStyle/>
              <a:p>
                <a:pPr marL="0" marR="0" lvl="0" indent="0" algn="ctr" defTabSz="142240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Perpetua"/>
                    <a:ea typeface="宋体"/>
                    <a:cs typeface="+mn-cs"/>
                  </a:rPr>
                  <a:t>目标距离</a:t>
                </a:r>
                <a:endParaRPr kumimoji="0" lang="zh-CN" altLang="en-US" sz="2400" b="1" i="0" u="none" strike="noStrike" kern="1200" cap="none" spc="0" normalizeH="0" baseline="0" noProof="0" dirty="0">
                  <a:ln>
                    <a:noFill/>
                  </a:ln>
                  <a:solidFill>
                    <a:sysClr val="window" lastClr="FFFFFF"/>
                  </a:solidFill>
                  <a:effectLst/>
                  <a:uLnTx/>
                  <a:uFillTx/>
                  <a:latin typeface="Perpetua"/>
                  <a:ea typeface="宋体"/>
                  <a:cs typeface="+mn-cs"/>
                </a:endParaRPr>
              </a:p>
            </p:txBody>
          </p:sp>
        </p:grpSp>
        <p:grpSp>
          <p:nvGrpSpPr>
            <p:cNvPr id="20" name="组合 29"/>
            <p:cNvGrpSpPr/>
            <p:nvPr/>
          </p:nvGrpSpPr>
          <p:grpSpPr>
            <a:xfrm>
              <a:off x="2071666" y="5028112"/>
              <a:ext cx="3786218" cy="804416"/>
              <a:chOff x="635496" y="789888"/>
              <a:chExt cx="3222155" cy="590103"/>
            </a:xfrm>
            <a:scene3d>
              <a:camera prst="orthographicFront">
                <a:rot lat="0" lon="0" rev="0"/>
              </a:camera>
              <a:lightRig rig="balanced" dir="t">
                <a:rot lat="0" lon="0" rev="8700000"/>
              </a:lightRig>
            </a:scene3d>
          </p:grpSpPr>
          <p:sp>
            <p:nvSpPr>
              <p:cNvPr id="21" name="同侧圆角矩形 20"/>
              <p:cNvSpPr/>
              <p:nvPr/>
            </p:nvSpPr>
            <p:spPr>
              <a:xfrm rot="5400000">
                <a:off x="1951522" y="-526138"/>
                <a:ext cx="590103" cy="3222155"/>
              </a:xfrm>
              <a:prstGeom prst="round2SameRect">
                <a:avLst/>
              </a:prstGeom>
              <a:solidFill>
                <a:sysClr val="window" lastClr="FFFFFF">
                  <a:alpha val="90000"/>
                  <a:hueOff val="0"/>
                  <a:satOff val="0"/>
                  <a:lumOff val="0"/>
                  <a:alphaOff val="0"/>
                </a:sysClr>
              </a:solidFill>
              <a:ln w="12700" cap="flat" cmpd="sng" algn="ctr">
                <a:noFill/>
                <a:prstDash val="solid"/>
              </a:ln>
              <a:effectLst>
                <a:outerShdw blurRad="44450" dist="27940" dir="5400000" algn="ctr">
                  <a:srgbClr val="000000">
                    <a:alpha val="32000"/>
                  </a:srgbClr>
                </a:outerShdw>
              </a:effectLst>
              <a:sp3d>
                <a:bevelT w="190500" h="38100"/>
              </a:sp3d>
            </p:spPr>
          </p:sp>
          <p:sp>
            <p:nvSpPr>
              <p:cNvPr id="22" name="同侧圆角矩形 10"/>
              <p:cNvSpPr/>
              <p:nvPr/>
            </p:nvSpPr>
            <p:spPr>
              <a:xfrm>
                <a:off x="635496" y="818694"/>
                <a:ext cx="3193349" cy="532491"/>
              </a:xfrm>
              <a:prstGeom prst="rect">
                <a:avLst/>
              </a:prstGeom>
              <a:noFill/>
              <a:ln>
                <a:noFill/>
              </a:ln>
              <a:effectLst/>
              <a:sp3d/>
            </p:spPr>
            <p:txBody>
              <a:bodyPr spcFirstLastPara="0" vert="horz" wrap="square" lIns="184912" tIns="16510" rIns="16510" bIns="16510" numCol="1" spcCol="1270" anchor="ctr" anchorCtr="0">
                <a:noAutofit/>
              </a:bodyPr>
              <a:lstStyle/>
              <a:p>
                <a:pPr marL="228600" lvl="1" indent="-228600" defTabSz="1155700">
                  <a:lnSpc>
                    <a:spcPct val="90000"/>
                  </a:lnSpc>
                  <a:spcBef>
                    <a:spcPct val="0"/>
                  </a:spcBef>
                  <a:spcAft>
                    <a:spcPct val="15000"/>
                  </a:spcAft>
                  <a:buFontTx/>
                  <a:buChar char="••"/>
                </a:pPr>
                <a:r>
                  <a:rPr lang="zh-CN" altLang="en-US" sz="2400" b="1" kern="0" dirty="0" smtClean="0">
                    <a:solidFill>
                      <a:srgbClr val="333399"/>
                    </a:solidFill>
                    <a:latin typeface="Perpetua"/>
                    <a:ea typeface="宋体"/>
                  </a:rPr>
                  <a:t>本列车至目标点的距离</a:t>
                </a:r>
                <a:endParaRPr kumimoji="0" lang="zh-CN" altLang="en-US" sz="2400" b="1" i="0" u="none" strike="noStrike" kern="1200" cap="none" spc="0" normalizeH="0" baseline="0" noProof="0" dirty="0">
                  <a:ln>
                    <a:noFill/>
                  </a:ln>
                  <a:solidFill>
                    <a:srgbClr val="333399"/>
                  </a:solidFill>
                  <a:effectLst/>
                  <a:uLnTx/>
                  <a:uFillTx/>
                  <a:latin typeface="Perpetua"/>
                  <a:ea typeface="宋体"/>
                  <a:cs typeface="+mn-cs"/>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1000" fill="hold"/>
                                        <p:tgtEl>
                                          <p:spTgt spid="11"/>
                                        </p:tgtEl>
                                        <p:attrNameLst>
                                          <p:attrName>ppt_w</p:attrName>
                                        </p:attrNameLst>
                                      </p:cBhvr>
                                      <p:tavLst>
                                        <p:tav tm="0">
                                          <p:val>
                                            <p:strVal val="#ppt_w*0.70"/>
                                          </p:val>
                                        </p:tav>
                                        <p:tav tm="100000">
                                          <p:val>
                                            <p:strVal val="#ppt_w"/>
                                          </p:val>
                                        </p:tav>
                                      </p:tavLst>
                                    </p:anim>
                                    <p:anim calcmode="lin" valueType="num">
                                      <p:cBhvr>
                                        <p:cTn id="15" dur="1000" fill="hold"/>
                                        <p:tgtEl>
                                          <p:spTgt spid="11"/>
                                        </p:tgtEl>
                                        <p:attrNameLst>
                                          <p:attrName>ppt_h</p:attrName>
                                        </p:attrNameLst>
                                      </p:cBhvr>
                                      <p:tavLst>
                                        <p:tav tm="0">
                                          <p:val>
                                            <p:strVal val="#ppt_h"/>
                                          </p:val>
                                        </p:tav>
                                        <p:tav tm="100000">
                                          <p:val>
                                            <p:strVal val="#ppt_h"/>
                                          </p:val>
                                        </p:tav>
                                      </p:tavLst>
                                    </p:anim>
                                    <p:animEffect transition="in" filter="fade">
                                      <p:cBhvr>
                                        <p:cTn id="16" dur="10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nodeType="click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p:cTn id="21" dur="1000" fill="hold"/>
                                        <p:tgtEl>
                                          <p:spTgt spid="18"/>
                                        </p:tgtEl>
                                        <p:attrNameLst>
                                          <p:attrName>ppt_w</p:attrName>
                                        </p:attrNameLst>
                                      </p:cBhvr>
                                      <p:tavLst>
                                        <p:tav tm="0">
                                          <p:val>
                                            <p:strVal val="#ppt_w*0.70"/>
                                          </p:val>
                                        </p:tav>
                                        <p:tav tm="100000">
                                          <p:val>
                                            <p:strVal val="#ppt_w"/>
                                          </p:val>
                                        </p:tav>
                                      </p:tavLst>
                                    </p:anim>
                                    <p:anim calcmode="lin" valueType="num">
                                      <p:cBhvr>
                                        <p:cTn id="22" dur="1000" fill="hold"/>
                                        <p:tgtEl>
                                          <p:spTgt spid="18"/>
                                        </p:tgtEl>
                                        <p:attrNameLst>
                                          <p:attrName>ppt_h</p:attrName>
                                        </p:attrNameLst>
                                      </p:cBhvr>
                                      <p:tavLst>
                                        <p:tav tm="0">
                                          <p:val>
                                            <p:strVal val="#ppt_h"/>
                                          </p:val>
                                        </p:tav>
                                        <p:tav tm="100000">
                                          <p:val>
                                            <p:strVal val="#ppt_h"/>
                                          </p:val>
                                        </p:tav>
                                      </p:tavLst>
                                    </p:anim>
                                    <p:animEffect transition="in" filter="fade">
                                      <p:cBhvr>
                                        <p:cTn id="23"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313021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4.2.2  </a:t>
            </a:r>
            <a:r>
              <a:rPr lang="zh-CN" altLang="en-US" sz="2800" b="1" dirty="0" smtClean="0">
                <a:solidFill>
                  <a:srgbClr val="0070C0"/>
                </a:solidFill>
                <a:latin typeface="微软雅黑" pitchFamily="34" charset="-122"/>
                <a:ea typeface="微软雅黑" pitchFamily="34" charset="-122"/>
                <a:sym typeface="Arial" pitchFamily="34" charset="0"/>
              </a:rPr>
              <a:t>准移动闭塞</a:t>
            </a:r>
            <a:endParaRPr lang="zh-CN" altLang="en-US" sz="2800" dirty="0">
              <a:solidFill>
                <a:srgbClr val="0070C0"/>
              </a:solidFill>
            </a:endParaRPr>
          </a:p>
        </p:txBody>
      </p:sp>
      <p:sp>
        <p:nvSpPr>
          <p:cNvPr id="3" name="Rectangle 1"/>
          <p:cNvSpPr>
            <a:spLocks noChangeArrowheads="1"/>
          </p:cNvSpPr>
          <p:nvPr/>
        </p:nvSpPr>
        <p:spPr bwMode="auto">
          <a:xfrm>
            <a:off x="834194" y="3957640"/>
            <a:ext cx="10715700" cy="168424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base">
              <a:lnSpc>
                <a:spcPct val="150000"/>
              </a:lnSpc>
              <a:spcBef>
                <a:spcPct val="0"/>
              </a:spcBef>
              <a:spcAft>
                <a:spcPct val="0"/>
              </a:spcAft>
              <a:defRPr/>
            </a:pPr>
            <a:r>
              <a:rPr lang="zh-CN" altLang="en-US" sz="2400" b="1" kern="0" dirty="0" smtClean="0">
                <a:latin typeface="Times New Roman" pitchFamily="18" charset="0"/>
                <a:ea typeface="宋体" pitchFamily="2" charset="-122"/>
                <a:cs typeface="fangsong_gb2312"/>
              </a:rPr>
              <a:t>         目标点相对固定，不依前行列车在同一闭塞分区内走行而变化，在前行列车出清原占用闭塞分区时，目标点前移一个闭塞分区，本列车的制动曲线随着目标点的移动而发生跳变。</a:t>
            </a:r>
          </a:p>
        </p:txBody>
      </p:sp>
      <p:sp>
        <p:nvSpPr>
          <p:cNvPr id="4" name="TextBox 3"/>
          <p:cNvSpPr txBox="1"/>
          <p:nvPr/>
        </p:nvSpPr>
        <p:spPr>
          <a:xfrm>
            <a:off x="6692110" y="6067743"/>
            <a:ext cx="2071702" cy="461665"/>
          </a:xfrm>
          <a:prstGeom prst="rect">
            <a:avLst/>
          </a:prstGeom>
          <a:noFill/>
        </p:spPr>
        <p:txBody>
          <a:bodyPr wrap="square" rtlCol="0">
            <a:spAutoFit/>
          </a:bodyPr>
          <a:lstStyle/>
          <a:p>
            <a:pPr lvl="0">
              <a:defRPr/>
            </a:pPr>
            <a:r>
              <a:rPr kumimoji="0" lang="zh-CN" altLang="en-US" sz="2400" b="1" i="0" u="none" strike="noStrike" kern="0" cap="none" spc="0" normalizeH="0" baseline="0" noProof="0" dirty="0" smtClean="0">
                <a:ln>
                  <a:noFill/>
                </a:ln>
                <a:solidFill>
                  <a:srgbClr val="333399"/>
                </a:solidFill>
                <a:effectLst/>
                <a:uLnTx/>
                <a:uFillTx/>
                <a:latin typeface="Times New Roman" pitchFamily="18" charset="0"/>
                <a:ea typeface="+mj-ea"/>
                <a:cs typeface="Times New Roman" pitchFamily="18" charset="0"/>
              </a:rPr>
              <a:t>准移动闭塞</a:t>
            </a:r>
            <a:endParaRPr kumimoji="0" lang="zh-CN" altLang="en-US" sz="2400" b="1" i="0" u="none" strike="noStrike" kern="0" cap="none" spc="0" normalizeH="0" baseline="0" noProof="0" dirty="0">
              <a:ln>
                <a:noFill/>
              </a:ln>
              <a:solidFill>
                <a:srgbClr val="333399"/>
              </a:solidFill>
              <a:effectLst/>
              <a:uLnTx/>
              <a:uFillTx/>
              <a:latin typeface="Times New Roman" pitchFamily="18" charset="0"/>
              <a:ea typeface="+mj-ea"/>
              <a:cs typeface="Times New Roman" pitchFamily="18" charset="0"/>
            </a:endParaRPr>
          </a:p>
        </p:txBody>
      </p:sp>
      <p:grpSp>
        <p:nvGrpSpPr>
          <p:cNvPr id="5" name="组合 4"/>
          <p:cNvGrpSpPr/>
          <p:nvPr/>
        </p:nvGrpSpPr>
        <p:grpSpPr>
          <a:xfrm>
            <a:off x="3048772" y="5957904"/>
            <a:ext cx="2428892" cy="642942"/>
            <a:chOff x="4500562" y="3071810"/>
            <a:chExt cx="1785950" cy="642942"/>
          </a:xfrm>
        </p:grpSpPr>
        <p:sp>
          <p:nvSpPr>
            <p:cNvPr id="6" name="圆角矩形 5"/>
            <p:cNvSpPr/>
            <p:nvPr/>
          </p:nvSpPr>
          <p:spPr>
            <a:xfrm>
              <a:off x="4500562" y="3071810"/>
              <a:ext cx="1785950" cy="642942"/>
            </a:xfrm>
            <a:prstGeom prst="roundRect">
              <a:avLst/>
            </a:prstGeom>
            <a:solidFill>
              <a:srgbClr val="00B050"/>
            </a:soli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Times New Roman" pitchFamily="18" charset="0"/>
                <a:ea typeface="+mj-ea"/>
                <a:cs typeface="Times New Roman" pitchFamily="18" charset="0"/>
              </a:endParaRPr>
            </a:p>
          </p:txBody>
        </p:sp>
        <p:sp>
          <p:nvSpPr>
            <p:cNvPr id="7" name="TextBox 6"/>
            <p:cNvSpPr txBox="1"/>
            <p:nvPr/>
          </p:nvSpPr>
          <p:spPr>
            <a:xfrm>
              <a:off x="4626629" y="3181649"/>
              <a:ext cx="1554827"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Times New Roman" pitchFamily="18" charset="0"/>
                  <a:ea typeface="+mj-ea"/>
                  <a:cs typeface="Times New Roman" pitchFamily="18" charset="0"/>
                </a:rPr>
                <a:t>两点相对固定</a:t>
              </a:r>
              <a:endParaRPr kumimoji="0" lang="zh-CN" altLang="en-US" sz="2400" b="1" i="0" u="none" strike="noStrike" kern="0" cap="none" spc="0" normalizeH="0" baseline="0" noProof="0" dirty="0">
                <a:ln>
                  <a:noFill/>
                </a:ln>
                <a:solidFill>
                  <a:sysClr val="window" lastClr="FFFFFF"/>
                </a:solidFill>
                <a:effectLst/>
                <a:uLnTx/>
                <a:uFillTx/>
                <a:latin typeface="Times New Roman" pitchFamily="18" charset="0"/>
                <a:ea typeface="+mj-ea"/>
                <a:cs typeface="Times New Roman" pitchFamily="18" charset="0"/>
              </a:endParaRPr>
            </a:p>
          </p:txBody>
        </p:sp>
      </p:grpSp>
      <p:sp>
        <p:nvSpPr>
          <p:cNvPr id="8" name="右箭头 7"/>
          <p:cNvSpPr/>
          <p:nvPr/>
        </p:nvSpPr>
        <p:spPr>
          <a:xfrm>
            <a:off x="5834854" y="6100780"/>
            <a:ext cx="571504" cy="357190"/>
          </a:xfrm>
          <a:prstGeom prst="rightArrow">
            <a:avLst/>
          </a:prstGeom>
          <a:solidFill>
            <a:srgbClr val="FFC000"/>
          </a:solidFill>
          <a:ln w="12700" cap="flat" cmpd="sng" algn="ctr">
            <a:noFill/>
            <a:prstDash val="solid"/>
          </a:ln>
          <a:effectLst/>
          <a:scene3d>
            <a:camera prst="orthographicFront">
              <a:rot lat="0" lon="0" rev="0"/>
            </a:camera>
            <a:lightRig rig="contrasting" dir="t">
              <a:rot lat="0" lon="0" rev="7800000"/>
            </a:lightRig>
          </a:scene3d>
          <a:sp3d>
            <a:bevelT w="139700" h="139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Times New Roman" pitchFamily="18" charset="0"/>
              <a:ea typeface="+mj-ea"/>
              <a:cs typeface="Times New Roman" pitchFamily="18" charset="0"/>
            </a:endParaRPr>
          </a:p>
        </p:txBody>
      </p:sp>
      <p:grpSp>
        <p:nvGrpSpPr>
          <p:cNvPr id="9" name="组合 8"/>
          <p:cNvGrpSpPr/>
          <p:nvPr/>
        </p:nvGrpSpPr>
        <p:grpSpPr>
          <a:xfrm>
            <a:off x="1905764" y="1528748"/>
            <a:ext cx="7286676" cy="2201001"/>
            <a:chOff x="1082641" y="2631040"/>
            <a:chExt cx="7286676" cy="2201001"/>
          </a:xfrm>
        </p:grpSpPr>
        <p:cxnSp>
          <p:nvCxnSpPr>
            <p:cNvPr id="10" name="直接连接符 9"/>
            <p:cNvCxnSpPr/>
            <p:nvPr/>
          </p:nvCxnSpPr>
          <p:spPr>
            <a:xfrm>
              <a:off x="1214414" y="3286124"/>
              <a:ext cx="7154903"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组合 5"/>
            <p:cNvGrpSpPr/>
            <p:nvPr/>
          </p:nvGrpSpPr>
          <p:grpSpPr>
            <a:xfrm>
              <a:off x="1654145" y="3000372"/>
              <a:ext cx="428628" cy="285752"/>
              <a:chOff x="1582707" y="2285992"/>
              <a:chExt cx="682172" cy="285752"/>
            </a:xfrm>
          </p:grpSpPr>
          <p:sp>
            <p:nvSpPr>
              <p:cNvPr id="28" name="椭圆 27"/>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9"/>
            <p:cNvGrpSpPr/>
            <p:nvPr/>
          </p:nvGrpSpPr>
          <p:grpSpPr>
            <a:xfrm>
              <a:off x="6369053" y="3000372"/>
              <a:ext cx="428628" cy="285752"/>
              <a:chOff x="1582707" y="2285992"/>
              <a:chExt cx="682172" cy="285752"/>
            </a:xfrm>
          </p:grpSpPr>
          <p:sp>
            <p:nvSpPr>
              <p:cNvPr id="25" name="椭圆 24"/>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任意多边形 12"/>
            <p:cNvSpPr/>
            <p:nvPr/>
          </p:nvSpPr>
          <p:spPr>
            <a:xfrm>
              <a:off x="2219325" y="3233738"/>
              <a:ext cx="0" cy="104775"/>
            </a:xfrm>
            <a:custGeom>
              <a:avLst/>
              <a:gdLst>
                <a:gd name="connsiteX0" fmla="*/ 0 w 0"/>
                <a:gd name="connsiteY0" fmla="*/ 0 h 104775"/>
                <a:gd name="connsiteX1" fmla="*/ 0 w 0"/>
                <a:gd name="connsiteY1" fmla="*/ 104775 h 104775"/>
              </a:gdLst>
              <a:ahLst/>
              <a:cxnLst>
                <a:cxn ang="0">
                  <a:pos x="connsiteX0" y="connsiteY0"/>
                </a:cxn>
                <a:cxn ang="0">
                  <a:pos x="connsiteX1" y="connsiteY1"/>
                </a:cxn>
              </a:cxnLst>
              <a:rect l="l" t="t" r="r" b="b"/>
              <a:pathLst>
                <a:path h="104775">
                  <a:moveTo>
                    <a:pt x="0" y="0"/>
                  </a:moveTo>
                  <a:lnTo>
                    <a:pt x="0" y="104775"/>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14" name="直接箭头连接符 13"/>
            <p:cNvCxnSpPr/>
            <p:nvPr/>
          </p:nvCxnSpPr>
          <p:spPr>
            <a:xfrm rot="10800000" flipH="1" flipV="1">
              <a:off x="4225913" y="2988230"/>
              <a:ext cx="1571636" cy="1588"/>
            </a:xfrm>
            <a:prstGeom prst="straightConnector1">
              <a:avLst/>
            </a:prstGeom>
            <a:ln w="28575">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4583103" y="2631040"/>
              <a:ext cx="955711" cy="369332"/>
            </a:xfrm>
            <a:prstGeom prst="rect">
              <a:avLst/>
            </a:prstGeom>
          </p:spPr>
          <p:txBody>
            <a:bodyPr wrap="none">
              <a:spAutoFit/>
            </a:bodyPr>
            <a:lstStyle/>
            <a:p>
              <a:pPr algn="ctr"/>
              <a:r>
                <a:rPr lang="zh-CN" altLang="en-US" dirty="0" smtClean="0"/>
                <a:t> </a:t>
              </a:r>
              <a:r>
                <a:rPr lang="zh-CN" altLang="en-US" sz="1400" dirty="0" smtClean="0"/>
                <a:t>运行方向</a:t>
              </a:r>
              <a:endParaRPr lang="zh-CN" altLang="en-US" sz="1400" dirty="0"/>
            </a:p>
          </p:txBody>
        </p:sp>
        <p:sp>
          <p:nvSpPr>
            <p:cNvPr id="16" name="任意多边形 15"/>
            <p:cNvSpPr/>
            <p:nvPr/>
          </p:nvSpPr>
          <p:spPr>
            <a:xfrm>
              <a:off x="1225517" y="4786322"/>
              <a:ext cx="7143800" cy="45719"/>
            </a:xfrm>
            <a:custGeom>
              <a:avLst/>
              <a:gdLst>
                <a:gd name="connsiteX0" fmla="*/ 0 w 5791200"/>
                <a:gd name="connsiteY0" fmla="*/ 0 h 0"/>
                <a:gd name="connsiteX1" fmla="*/ 5791200 w 5791200"/>
                <a:gd name="connsiteY1" fmla="*/ 0 h 0"/>
              </a:gdLst>
              <a:ahLst/>
              <a:cxnLst>
                <a:cxn ang="0">
                  <a:pos x="connsiteX0" y="connsiteY0"/>
                </a:cxn>
                <a:cxn ang="0">
                  <a:pos x="connsiteX1" y="connsiteY1"/>
                </a:cxn>
              </a:cxnLst>
              <a:rect l="l" t="t" r="r" b="b"/>
              <a:pathLst>
                <a:path w="5791200">
                  <a:moveTo>
                    <a:pt x="0" y="0"/>
                  </a:moveTo>
                  <a:lnTo>
                    <a:pt x="5791200" y="0"/>
                  </a:ln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任意多边形 16"/>
            <p:cNvSpPr/>
            <p:nvPr/>
          </p:nvSpPr>
          <p:spPr>
            <a:xfrm>
              <a:off x="2220686" y="3280229"/>
              <a:ext cx="0" cy="1509485"/>
            </a:xfrm>
            <a:custGeom>
              <a:avLst/>
              <a:gdLst>
                <a:gd name="connsiteX0" fmla="*/ 0 w 0"/>
                <a:gd name="connsiteY0" fmla="*/ 0 h 1509485"/>
                <a:gd name="connsiteX1" fmla="*/ 0 w 0"/>
                <a:gd name="connsiteY1" fmla="*/ 1509485 h 1509485"/>
              </a:gdLst>
              <a:ahLst/>
              <a:cxnLst>
                <a:cxn ang="0">
                  <a:pos x="connsiteX0" y="connsiteY0"/>
                </a:cxn>
                <a:cxn ang="0">
                  <a:pos x="connsiteX1" y="connsiteY1"/>
                </a:cxn>
              </a:cxnLst>
              <a:rect l="l" t="t" r="r" b="b"/>
              <a:pathLst>
                <a:path h="1509485">
                  <a:moveTo>
                    <a:pt x="0" y="0"/>
                  </a:moveTo>
                  <a:lnTo>
                    <a:pt x="0" y="1509485"/>
                  </a:lnTo>
                </a:path>
              </a:pathLst>
            </a:custGeom>
            <a:ln w="28575">
              <a:solidFill>
                <a:schemeClr val="accent4">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任意多边形 17"/>
            <p:cNvSpPr/>
            <p:nvPr/>
          </p:nvSpPr>
          <p:spPr>
            <a:xfrm>
              <a:off x="3294743" y="3236686"/>
              <a:ext cx="0" cy="1567543"/>
            </a:xfrm>
            <a:custGeom>
              <a:avLst/>
              <a:gdLst>
                <a:gd name="connsiteX0" fmla="*/ 0 w 0"/>
                <a:gd name="connsiteY0" fmla="*/ 0 h 1567543"/>
                <a:gd name="connsiteX1" fmla="*/ 0 w 0"/>
                <a:gd name="connsiteY1" fmla="*/ 1567543 h 1567543"/>
              </a:gdLst>
              <a:ahLst/>
              <a:cxnLst>
                <a:cxn ang="0">
                  <a:pos x="connsiteX0" y="connsiteY0"/>
                </a:cxn>
                <a:cxn ang="0">
                  <a:pos x="connsiteX1" y="connsiteY1"/>
                </a:cxn>
              </a:cxnLst>
              <a:rect l="l" t="t" r="r" b="b"/>
              <a:pathLst>
                <a:path h="1567543">
                  <a:moveTo>
                    <a:pt x="0" y="0"/>
                  </a:moveTo>
                  <a:lnTo>
                    <a:pt x="0" y="1567543"/>
                  </a:lnTo>
                </a:path>
              </a:pathLst>
            </a:custGeom>
            <a:ln w="28575">
              <a:solidFill>
                <a:schemeClr val="accent4">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任意多边形 18"/>
            <p:cNvSpPr/>
            <p:nvPr/>
          </p:nvSpPr>
          <p:spPr>
            <a:xfrm>
              <a:off x="4426857" y="3222171"/>
              <a:ext cx="0" cy="1596572"/>
            </a:xfrm>
            <a:custGeom>
              <a:avLst/>
              <a:gdLst>
                <a:gd name="connsiteX0" fmla="*/ 0 w 0"/>
                <a:gd name="connsiteY0" fmla="*/ 0 h 1596572"/>
                <a:gd name="connsiteX1" fmla="*/ 0 w 0"/>
                <a:gd name="connsiteY1" fmla="*/ 1596572 h 1596572"/>
              </a:gdLst>
              <a:ahLst/>
              <a:cxnLst>
                <a:cxn ang="0">
                  <a:pos x="connsiteX0" y="connsiteY0"/>
                </a:cxn>
                <a:cxn ang="0">
                  <a:pos x="connsiteX1" y="connsiteY1"/>
                </a:cxn>
              </a:cxnLst>
              <a:rect l="l" t="t" r="r" b="b"/>
              <a:pathLst>
                <a:path h="1596572">
                  <a:moveTo>
                    <a:pt x="0" y="0"/>
                  </a:moveTo>
                  <a:lnTo>
                    <a:pt x="0" y="1596572"/>
                  </a:lnTo>
                </a:path>
              </a:pathLst>
            </a:custGeom>
            <a:ln w="28575">
              <a:solidFill>
                <a:schemeClr val="accent4">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0" name="任意多边形 19"/>
            <p:cNvSpPr/>
            <p:nvPr/>
          </p:nvSpPr>
          <p:spPr>
            <a:xfrm>
              <a:off x="5515429" y="3222171"/>
              <a:ext cx="0" cy="1582058"/>
            </a:xfrm>
            <a:custGeom>
              <a:avLst/>
              <a:gdLst>
                <a:gd name="connsiteX0" fmla="*/ 0 w 0"/>
                <a:gd name="connsiteY0" fmla="*/ 0 h 1582058"/>
                <a:gd name="connsiteX1" fmla="*/ 0 w 0"/>
                <a:gd name="connsiteY1" fmla="*/ 1582058 h 1582058"/>
              </a:gdLst>
              <a:ahLst/>
              <a:cxnLst>
                <a:cxn ang="0">
                  <a:pos x="connsiteX0" y="connsiteY0"/>
                </a:cxn>
                <a:cxn ang="0">
                  <a:pos x="connsiteX1" y="connsiteY1"/>
                </a:cxn>
              </a:cxnLst>
              <a:rect l="l" t="t" r="r" b="b"/>
              <a:pathLst>
                <a:path h="1582058">
                  <a:moveTo>
                    <a:pt x="0" y="0"/>
                  </a:moveTo>
                  <a:lnTo>
                    <a:pt x="0" y="1582058"/>
                  </a:lnTo>
                </a:path>
              </a:pathLst>
            </a:custGeom>
            <a:ln w="12700">
              <a:solidFill>
                <a:srgbClr val="0070C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1" name="任意多边形 20"/>
            <p:cNvSpPr/>
            <p:nvPr/>
          </p:nvSpPr>
          <p:spPr>
            <a:xfrm>
              <a:off x="6633029" y="3207657"/>
              <a:ext cx="0" cy="1567543"/>
            </a:xfrm>
            <a:custGeom>
              <a:avLst/>
              <a:gdLst>
                <a:gd name="connsiteX0" fmla="*/ 0 w 0"/>
                <a:gd name="connsiteY0" fmla="*/ 0 h 1567543"/>
                <a:gd name="connsiteX1" fmla="*/ 0 w 0"/>
                <a:gd name="connsiteY1" fmla="*/ 1567543 h 1567543"/>
              </a:gdLst>
              <a:ahLst/>
              <a:cxnLst>
                <a:cxn ang="0">
                  <a:pos x="connsiteX0" y="connsiteY0"/>
                </a:cxn>
                <a:cxn ang="0">
                  <a:pos x="connsiteX1" y="connsiteY1"/>
                </a:cxn>
              </a:cxnLst>
              <a:rect l="l" t="t" r="r" b="b"/>
              <a:pathLst>
                <a:path h="1567543">
                  <a:moveTo>
                    <a:pt x="0" y="0"/>
                  </a:moveTo>
                  <a:lnTo>
                    <a:pt x="0" y="1567543"/>
                  </a:lnTo>
                </a:path>
              </a:pathLst>
            </a:custGeom>
            <a:ln w="28575">
              <a:solidFill>
                <a:schemeClr val="accent4">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2" name="矩形 21"/>
            <p:cNvSpPr/>
            <p:nvPr/>
          </p:nvSpPr>
          <p:spPr>
            <a:xfrm>
              <a:off x="1082641" y="3643314"/>
              <a:ext cx="420308" cy="369332"/>
            </a:xfrm>
            <a:prstGeom prst="rect">
              <a:avLst/>
            </a:prstGeom>
          </p:spPr>
          <p:txBody>
            <a:bodyPr wrap="none">
              <a:spAutoFit/>
            </a:bodyPr>
            <a:lstStyle/>
            <a:p>
              <a:pPr algn="ctr"/>
              <a:r>
                <a:rPr lang="zh-CN" altLang="en-US" dirty="0" smtClean="0"/>
                <a:t> </a:t>
              </a:r>
              <a:r>
                <a:rPr lang="en-US" altLang="zh-CN" sz="1400" dirty="0" smtClean="0"/>
                <a:t>80</a:t>
              </a:r>
              <a:endParaRPr lang="zh-CN" altLang="en-US" sz="1400" dirty="0"/>
            </a:p>
          </p:txBody>
        </p:sp>
        <p:sp>
          <p:nvSpPr>
            <p:cNvPr id="23" name="矩形 22"/>
            <p:cNvSpPr/>
            <p:nvPr/>
          </p:nvSpPr>
          <p:spPr>
            <a:xfrm>
              <a:off x="5440359" y="3214686"/>
              <a:ext cx="776175" cy="369332"/>
            </a:xfrm>
            <a:prstGeom prst="rect">
              <a:avLst/>
            </a:prstGeom>
          </p:spPr>
          <p:txBody>
            <a:bodyPr wrap="none">
              <a:spAutoFit/>
            </a:bodyPr>
            <a:lstStyle/>
            <a:p>
              <a:pPr algn="ctr"/>
              <a:r>
                <a:rPr lang="zh-CN" altLang="en-US" dirty="0" smtClean="0"/>
                <a:t> </a:t>
              </a:r>
              <a:r>
                <a:rPr lang="zh-CN" altLang="en-US" sz="1400" dirty="0" smtClean="0"/>
                <a:t>目标点</a:t>
              </a:r>
              <a:endParaRPr lang="zh-CN" altLang="en-US" sz="1400" dirty="0"/>
            </a:p>
          </p:txBody>
        </p:sp>
        <p:sp>
          <p:nvSpPr>
            <p:cNvPr id="24" name="任意多边形 23"/>
            <p:cNvSpPr/>
            <p:nvPr/>
          </p:nvSpPr>
          <p:spPr>
            <a:xfrm>
              <a:off x="1233714" y="3991429"/>
              <a:ext cx="4267200" cy="798285"/>
            </a:xfrm>
            <a:custGeom>
              <a:avLst/>
              <a:gdLst>
                <a:gd name="connsiteX0" fmla="*/ 0 w 4267200"/>
                <a:gd name="connsiteY0" fmla="*/ 0 h 798285"/>
                <a:gd name="connsiteX1" fmla="*/ 1799772 w 4267200"/>
                <a:gd name="connsiteY1" fmla="*/ 14514 h 798285"/>
                <a:gd name="connsiteX2" fmla="*/ 3323772 w 4267200"/>
                <a:gd name="connsiteY2" fmla="*/ 188685 h 798285"/>
                <a:gd name="connsiteX3" fmla="*/ 4267200 w 4267200"/>
                <a:gd name="connsiteY3" fmla="*/ 798285 h 798285"/>
              </a:gdLst>
              <a:ahLst/>
              <a:cxnLst>
                <a:cxn ang="0">
                  <a:pos x="connsiteX0" y="connsiteY0"/>
                </a:cxn>
                <a:cxn ang="0">
                  <a:pos x="connsiteX1" y="connsiteY1"/>
                </a:cxn>
                <a:cxn ang="0">
                  <a:pos x="connsiteX2" y="connsiteY2"/>
                </a:cxn>
                <a:cxn ang="0">
                  <a:pos x="connsiteX3" y="connsiteY3"/>
                </a:cxn>
              </a:cxnLst>
              <a:rect l="l" t="t" r="r" b="b"/>
              <a:pathLst>
                <a:path w="4267200" h="798285">
                  <a:moveTo>
                    <a:pt x="0" y="0"/>
                  </a:moveTo>
                  <a:lnTo>
                    <a:pt x="1799772" y="14514"/>
                  </a:lnTo>
                  <a:cubicBezTo>
                    <a:pt x="2353734" y="45962"/>
                    <a:pt x="2912534" y="58057"/>
                    <a:pt x="3323772" y="188685"/>
                  </a:cubicBezTo>
                  <a:cubicBezTo>
                    <a:pt x="3735010" y="319313"/>
                    <a:pt x="4001105" y="558799"/>
                    <a:pt x="4267200" y="798285"/>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0-#ppt_w/2"/>
                                          </p:val>
                                        </p:tav>
                                        <p:tav tm="100000">
                                          <p:val>
                                            <p:strVal val="#ppt_x"/>
                                          </p:val>
                                        </p:tav>
                                      </p:tavLst>
                                    </p:anim>
                                    <p:anim calcmode="lin" valueType="num">
                                      <p:cBhvr additive="base">
                                        <p:cTn id="16"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313021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4.2.2  </a:t>
            </a:r>
            <a:r>
              <a:rPr lang="zh-CN" altLang="en-US" sz="2800" b="1" dirty="0" smtClean="0">
                <a:solidFill>
                  <a:srgbClr val="0070C0"/>
                </a:solidFill>
                <a:latin typeface="微软雅黑" pitchFamily="34" charset="-122"/>
                <a:ea typeface="微软雅黑" pitchFamily="34" charset="-122"/>
                <a:sym typeface="Arial" pitchFamily="34" charset="0"/>
              </a:rPr>
              <a:t>准移动闭塞</a:t>
            </a:r>
            <a:endParaRPr lang="zh-CN" altLang="en-US" sz="2800" dirty="0">
              <a:solidFill>
                <a:srgbClr val="0070C0"/>
              </a:solidFill>
            </a:endParaRPr>
          </a:p>
        </p:txBody>
      </p:sp>
      <p:sp>
        <p:nvSpPr>
          <p:cNvPr id="3" name="Rectangle 1"/>
          <p:cNvSpPr>
            <a:spLocks noChangeArrowheads="1"/>
          </p:cNvSpPr>
          <p:nvPr/>
        </p:nvSpPr>
        <p:spPr bwMode="auto">
          <a:xfrm>
            <a:off x="477004" y="4100516"/>
            <a:ext cx="11549925" cy="11079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base">
              <a:lnSpc>
                <a:spcPct val="150000"/>
              </a:lnSpc>
              <a:spcBef>
                <a:spcPct val="0"/>
              </a:spcBef>
              <a:spcAft>
                <a:spcPct val="0"/>
              </a:spcAft>
              <a:defRPr/>
            </a:pPr>
            <a:r>
              <a:rPr lang="zh-CN" altLang="en-US" sz="2400" b="1" kern="0" dirty="0" smtClean="0">
                <a:latin typeface="Times New Roman" pitchFamily="18" charset="0"/>
                <a:ea typeface="宋体" pitchFamily="2" charset="-122"/>
                <a:cs typeface="fangsong_gb2312"/>
              </a:rPr>
              <a:t>        </a:t>
            </a:r>
            <a:r>
              <a:rPr lang="zh-CN" altLang="en-US" sz="2000" b="1" kern="0" dirty="0" smtClean="0">
                <a:latin typeface="Times New Roman" pitchFamily="18" charset="0"/>
                <a:ea typeface="宋体" pitchFamily="2" charset="-122"/>
                <a:cs typeface="fangsong_gb2312"/>
              </a:rPr>
              <a:t>采用了</a:t>
            </a:r>
            <a:r>
              <a:rPr lang="zh-CN" altLang="en-US" sz="2400" b="1" kern="0" dirty="0" smtClean="0">
                <a:solidFill>
                  <a:srgbClr val="FF0000"/>
                </a:solidFill>
                <a:latin typeface="Times New Roman" pitchFamily="18" charset="0"/>
                <a:ea typeface="宋体" pitchFamily="2" charset="-122"/>
                <a:cs typeface="fangsong_gb2312"/>
              </a:rPr>
              <a:t>一次制动方式</a:t>
            </a:r>
            <a:r>
              <a:rPr lang="zh-CN" altLang="en-US" sz="2000" b="1" kern="0" dirty="0" smtClean="0">
                <a:latin typeface="Times New Roman" pitchFamily="18" charset="0"/>
                <a:ea typeface="宋体" pitchFamily="2" charset="-122"/>
                <a:cs typeface="fangsong_gb2312"/>
              </a:rPr>
              <a:t>，不需设定速度等级，闭塞分区的长度可以等长。因目标点是前行列车所占用闭塞分区的始端，故闭塞分区的长度在也会影响列车的追踪运行间隔。</a:t>
            </a:r>
          </a:p>
        </p:txBody>
      </p:sp>
      <p:grpSp>
        <p:nvGrpSpPr>
          <p:cNvPr id="4" name="组合 61"/>
          <p:cNvGrpSpPr/>
          <p:nvPr/>
        </p:nvGrpSpPr>
        <p:grpSpPr>
          <a:xfrm>
            <a:off x="2763020" y="5386400"/>
            <a:ext cx="6000792" cy="1500198"/>
            <a:chOff x="1796104" y="4786825"/>
            <a:chExt cx="6928596" cy="1732149"/>
          </a:xfrm>
        </p:grpSpPr>
        <p:grpSp>
          <p:nvGrpSpPr>
            <p:cNvPr id="5" name="组合 55"/>
            <p:cNvGrpSpPr/>
            <p:nvPr/>
          </p:nvGrpSpPr>
          <p:grpSpPr>
            <a:xfrm>
              <a:off x="2946541" y="4786826"/>
              <a:ext cx="5778159" cy="1638457"/>
              <a:chOff x="1902915" y="362185"/>
              <a:chExt cx="4451051" cy="2032696"/>
            </a:xfrm>
          </p:grpSpPr>
          <p:sp>
            <p:nvSpPr>
              <p:cNvPr id="9" name="右箭头 8"/>
              <p:cNvSpPr/>
              <p:nvPr/>
            </p:nvSpPr>
            <p:spPr>
              <a:xfrm>
                <a:off x="1902915" y="362185"/>
                <a:ext cx="4451051" cy="2010394"/>
              </a:xfrm>
              <a:prstGeom prst="rightArrow">
                <a:avLst>
                  <a:gd name="adj1" fmla="val 70000"/>
                  <a:gd name="adj2" fmla="val 50000"/>
                </a:avLst>
              </a:prstGeom>
              <a:solidFill>
                <a:srgbClr val="1F497D">
                  <a:lumMod val="20000"/>
                  <a:lumOff val="80000"/>
                  <a:alpha val="90000"/>
                </a:srgbClr>
              </a:solidFill>
              <a:ln w="12700" cap="flat" cmpd="sng" algn="ctr">
                <a:solidFill>
                  <a:srgbClr val="8064A2">
                    <a:tint val="40000"/>
                    <a:alpha val="90000"/>
                    <a:hueOff val="0"/>
                    <a:satOff val="0"/>
                    <a:lumOff val="0"/>
                    <a:alphaOff val="0"/>
                  </a:srgbClr>
                </a:solidFill>
                <a:prstDash val="solid"/>
              </a:ln>
              <a:effectLst/>
            </p:spPr>
          </p:sp>
          <p:sp>
            <p:nvSpPr>
              <p:cNvPr id="10" name="右箭头 4"/>
              <p:cNvSpPr/>
              <p:nvPr/>
            </p:nvSpPr>
            <p:spPr>
              <a:xfrm>
                <a:off x="2465175" y="450184"/>
                <a:ext cx="3189864" cy="1944697"/>
              </a:xfrm>
              <a:prstGeom prst="rect">
                <a:avLst/>
              </a:prstGeom>
              <a:noFill/>
              <a:ln>
                <a:noFill/>
              </a:ln>
              <a:effectLst/>
            </p:spPr>
            <p:txBody>
              <a:bodyPr spcFirstLastPara="0" vert="horz" wrap="square" lIns="165100" tIns="41275" rIns="82550" bIns="41275" numCol="1" spcCol="1270" anchor="ctr" anchorCtr="0">
                <a:noAutofit/>
              </a:bodyPr>
              <a:lstStyle/>
              <a:p>
                <a:pPr lvl="0" algn="just" defTabSz="2889250">
                  <a:lnSpc>
                    <a:spcPct val="90000"/>
                  </a:lnSpc>
                  <a:spcBef>
                    <a:spcPct val="0"/>
                  </a:spcBef>
                  <a:spcAft>
                    <a:spcPct val="35000"/>
                  </a:spcAft>
                  <a:defRPr/>
                </a:pPr>
                <a:r>
                  <a:rPr lang="zh-CN" altLang="en-US" sz="2400" b="1" dirty="0" smtClean="0">
                    <a:solidFill>
                      <a:srgbClr val="333399"/>
                    </a:solidFill>
                    <a:latin typeface="Perpetua"/>
                    <a:ea typeface="宋体"/>
                  </a:rPr>
                  <a:t>具有列车定位和轨道占用的检查功能</a:t>
                </a:r>
                <a:endParaRPr kumimoji="0" lang="zh-CN" altLang="en-US" sz="2400" b="1" i="0" u="none" strike="noStrike" kern="1200" cap="none" spc="0" normalizeH="0" baseline="0" noProof="0" dirty="0">
                  <a:ln>
                    <a:noFill/>
                  </a:ln>
                  <a:solidFill>
                    <a:srgbClr val="333399"/>
                  </a:solidFill>
                  <a:effectLst/>
                  <a:uLnTx/>
                  <a:uFillTx/>
                  <a:latin typeface="Perpetua"/>
                  <a:ea typeface="宋体"/>
                  <a:cs typeface="+mn-cs"/>
                </a:endParaRPr>
              </a:p>
            </p:txBody>
          </p:sp>
        </p:grpSp>
        <p:grpSp>
          <p:nvGrpSpPr>
            <p:cNvPr id="6" name="组合 56"/>
            <p:cNvGrpSpPr/>
            <p:nvPr/>
          </p:nvGrpSpPr>
          <p:grpSpPr>
            <a:xfrm>
              <a:off x="1796104" y="4786825"/>
              <a:ext cx="1732149" cy="1732149"/>
              <a:chOff x="533121" y="278811"/>
              <a:chExt cx="2234384" cy="2234384"/>
            </a:xfrm>
          </p:grpSpPr>
          <p:sp>
            <p:nvSpPr>
              <p:cNvPr id="7" name="椭圆 6"/>
              <p:cNvSpPr/>
              <p:nvPr/>
            </p:nvSpPr>
            <p:spPr>
              <a:xfrm>
                <a:off x="533121" y="278811"/>
                <a:ext cx="2234384" cy="2234384"/>
              </a:xfrm>
              <a:prstGeom prst="ellipse">
                <a:avLst/>
              </a:prstGeom>
              <a:solidFill>
                <a:srgbClr val="1F497D">
                  <a:lumMod val="60000"/>
                  <a:lumOff val="40000"/>
                </a:srgbClr>
              </a:solidFill>
              <a:ln w="127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p>
          <p:sp>
            <p:nvSpPr>
              <p:cNvPr id="8" name="椭圆 6"/>
              <p:cNvSpPr/>
              <p:nvPr/>
            </p:nvSpPr>
            <p:spPr>
              <a:xfrm>
                <a:off x="639520" y="598009"/>
                <a:ext cx="2021586" cy="1579619"/>
              </a:xfrm>
              <a:prstGeom prst="rect">
                <a:avLst/>
              </a:prstGeom>
              <a:noFill/>
              <a:ln>
                <a:noFill/>
              </a:ln>
              <a:effectLst/>
            </p:spPr>
            <p:txBody>
              <a:bodyPr spcFirstLastPara="0" vert="horz" wrap="square" lIns="22225" tIns="22225" rIns="22225" bIns="22225" numCol="1" spcCol="1270" anchor="ctr" anchorCtr="0">
                <a:noAutofit/>
              </a:bodyPr>
              <a:lstStyle/>
              <a:p>
                <a:pPr marL="0" marR="0" lvl="0" indent="0" algn="ctr" defTabSz="155575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Perpetua"/>
                    <a:ea typeface="宋体"/>
                    <a:cs typeface="+mn-cs"/>
                  </a:rPr>
                  <a:t>准移动</a:t>
                </a:r>
                <a:r>
                  <a:rPr lang="en-US" altLang="zh-CN" sz="2400" b="1" dirty="0" smtClean="0">
                    <a:solidFill>
                      <a:sysClr val="window" lastClr="FFFFFF"/>
                    </a:solidFill>
                    <a:latin typeface="Perpetua"/>
                    <a:ea typeface="宋体"/>
                  </a:rPr>
                  <a:t>  </a:t>
                </a:r>
                <a:r>
                  <a:rPr kumimoji="0" lang="zh-CN" altLang="en-US" sz="2400" b="1" i="0" u="none" strike="noStrike" kern="1200" cap="none" spc="0" normalizeH="0" baseline="0" noProof="0" dirty="0" smtClean="0">
                    <a:ln>
                      <a:noFill/>
                    </a:ln>
                    <a:solidFill>
                      <a:sysClr val="window" lastClr="FFFFFF"/>
                    </a:solidFill>
                    <a:effectLst/>
                    <a:uLnTx/>
                    <a:uFillTx/>
                    <a:latin typeface="Perpetua"/>
                    <a:ea typeface="宋体"/>
                    <a:cs typeface="+mn-cs"/>
                  </a:rPr>
                  <a:t>闭塞</a:t>
                </a:r>
                <a:endParaRPr kumimoji="0" lang="zh-CN" altLang="en-US" sz="2400" b="1" i="0" u="none" strike="noStrike" kern="1200" cap="none" spc="0" normalizeH="0" baseline="0" noProof="0" dirty="0">
                  <a:ln>
                    <a:noFill/>
                  </a:ln>
                  <a:solidFill>
                    <a:sysClr val="window" lastClr="FFFFFF"/>
                  </a:solidFill>
                  <a:effectLst/>
                  <a:uLnTx/>
                  <a:uFillTx/>
                  <a:latin typeface="Perpetua"/>
                  <a:ea typeface="宋体"/>
                  <a:cs typeface="+mn-cs"/>
                </a:endParaRPr>
              </a:p>
            </p:txBody>
          </p:sp>
        </p:grpSp>
      </p:grpSp>
      <p:grpSp>
        <p:nvGrpSpPr>
          <p:cNvPr id="11" name="组合 10"/>
          <p:cNvGrpSpPr/>
          <p:nvPr/>
        </p:nvGrpSpPr>
        <p:grpSpPr>
          <a:xfrm>
            <a:off x="1905764" y="1314434"/>
            <a:ext cx="7286676" cy="2201001"/>
            <a:chOff x="1082641" y="2631040"/>
            <a:chExt cx="7286676" cy="2201001"/>
          </a:xfrm>
        </p:grpSpPr>
        <p:cxnSp>
          <p:nvCxnSpPr>
            <p:cNvPr id="12" name="直接连接符 11"/>
            <p:cNvCxnSpPr/>
            <p:nvPr/>
          </p:nvCxnSpPr>
          <p:spPr>
            <a:xfrm>
              <a:off x="1214414" y="3286124"/>
              <a:ext cx="7154903"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3" name="组合 5"/>
            <p:cNvGrpSpPr/>
            <p:nvPr/>
          </p:nvGrpSpPr>
          <p:grpSpPr>
            <a:xfrm>
              <a:off x="1654145" y="3000372"/>
              <a:ext cx="428628" cy="285752"/>
              <a:chOff x="1582707" y="2285992"/>
              <a:chExt cx="682172" cy="285752"/>
            </a:xfrm>
          </p:grpSpPr>
          <p:sp>
            <p:nvSpPr>
              <p:cNvPr id="30" name="椭圆 29"/>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9"/>
            <p:cNvGrpSpPr/>
            <p:nvPr/>
          </p:nvGrpSpPr>
          <p:grpSpPr>
            <a:xfrm>
              <a:off x="6369053" y="3000372"/>
              <a:ext cx="428628" cy="285752"/>
              <a:chOff x="1582707" y="2285992"/>
              <a:chExt cx="682172" cy="285752"/>
            </a:xfrm>
          </p:grpSpPr>
          <p:sp>
            <p:nvSpPr>
              <p:cNvPr id="27" name="椭圆 26"/>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任意多边形 14"/>
            <p:cNvSpPr/>
            <p:nvPr/>
          </p:nvSpPr>
          <p:spPr>
            <a:xfrm>
              <a:off x="2219325" y="3233738"/>
              <a:ext cx="0" cy="104775"/>
            </a:xfrm>
            <a:custGeom>
              <a:avLst/>
              <a:gdLst>
                <a:gd name="connsiteX0" fmla="*/ 0 w 0"/>
                <a:gd name="connsiteY0" fmla="*/ 0 h 104775"/>
                <a:gd name="connsiteX1" fmla="*/ 0 w 0"/>
                <a:gd name="connsiteY1" fmla="*/ 104775 h 104775"/>
              </a:gdLst>
              <a:ahLst/>
              <a:cxnLst>
                <a:cxn ang="0">
                  <a:pos x="connsiteX0" y="connsiteY0"/>
                </a:cxn>
                <a:cxn ang="0">
                  <a:pos x="connsiteX1" y="connsiteY1"/>
                </a:cxn>
              </a:cxnLst>
              <a:rect l="l" t="t" r="r" b="b"/>
              <a:pathLst>
                <a:path h="104775">
                  <a:moveTo>
                    <a:pt x="0" y="0"/>
                  </a:moveTo>
                  <a:lnTo>
                    <a:pt x="0" y="104775"/>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16" name="直接箭头连接符 15"/>
            <p:cNvCxnSpPr/>
            <p:nvPr/>
          </p:nvCxnSpPr>
          <p:spPr>
            <a:xfrm rot="10800000" flipH="1" flipV="1">
              <a:off x="4225913" y="2988230"/>
              <a:ext cx="1571636" cy="1588"/>
            </a:xfrm>
            <a:prstGeom prst="straightConnector1">
              <a:avLst/>
            </a:prstGeom>
            <a:ln w="28575">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4583103" y="2631040"/>
              <a:ext cx="955711" cy="369332"/>
            </a:xfrm>
            <a:prstGeom prst="rect">
              <a:avLst/>
            </a:prstGeom>
          </p:spPr>
          <p:txBody>
            <a:bodyPr wrap="none">
              <a:spAutoFit/>
            </a:bodyPr>
            <a:lstStyle/>
            <a:p>
              <a:pPr algn="ctr"/>
              <a:r>
                <a:rPr lang="zh-CN" altLang="en-US" dirty="0" smtClean="0"/>
                <a:t> </a:t>
              </a:r>
              <a:r>
                <a:rPr lang="zh-CN" altLang="en-US" sz="1400" dirty="0" smtClean="0"/>
                <a:t>运行方向</a:t>
              </a:r>
              <a:endParaRPr lang="zh-CN" altLang="en-US" sz="1400" dirty="0"/>
            </a:p>
          </p:txBody>
        </p:sp>
        <p:sp>
          <p:nvSpPr>
            <p:cNvPr id="18" name="任意多边形 17"/>
            <p:cNvSpPr/>
            <p:nvPr/>
          </p:nvSpPr>
          <p:spPr>
            <a:xfrm>
              <a:off x="1225517" y="4786322"/>
              <a:ext cx="7143800" cy="45719"/>
            </a:xfrm>
            <a:custGeom>
              <a:avLst/>
              <a:gdLst>
                <a:gd name="connsiteX0" fmla="*/ 0 w 5791200"/>
                <a:gd name="connsiteY0" fmla="*/ 0 h 0"/>
                <a:gd name="connsiteX1" fmla="*/ 5791200 w 5791200"/>
                <a:gd name="connsiteY1" fmla="*/ 0 h 0"/>
              </a:gdLst>
              <a:ahLst/>
              <a:cxnLst>
                <a:cxn ang="0">
                  <a:pos x="connsiteX0" y="connsiteY0"/>
                </a:cxn>
                <a:cxn ang="0">
                  <a:pos x="connsiteX1" y="connsiteY1"/>
                </a:cxn>
              </a:cxnLst>
              <a:rect l="l" t="t" r="r" b="b"/>
              <a:pathLst>
                <a:path w="5791200">
                  <a:moveTo>
                    <a:pt x="0" y="0"/>
                  </a:moveTo>
                  <a:lnTo>
                    <a:pt x="5791200" y="0"/>
                  </a:ln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任意多边形 18"/>
            <p:cNvSpPr/>
            <p:nvPr/>
          </p:nvSpPr>
          <p:spPr>
            <a:xfrm>
              <a:off x="2220686" y="3280229"/>
              <a:ext cx="0" cy="1509485"/>
            </a:xfrm>
            <a:custGeom>
              <a:avLst/>
              <a:gdLst>
                <a:gd name="connsiteX0" fmla="*/ 0 w 0"/>
                <a:gd name="connsiteY0" fmla="*/ 0 h 1509485"/>
                <a:gd name="connsiteX1" fmla="*/ 0 w 0"/>
                <a:gd name="connsiteY1" fmla="*/ 1509485 h 1509485"/>
              </a:gdLst>
              <a:ahLst/>
              <a:cxnLst>
                <a:cxn ang="0">
                  <a:pos x="connsiteX0" y="connsiteY0"/>
                </a:cxn>
                <a:cxn ang="0">
                  <a:pos x="connsiteX1" y="connsiteY1"/>
                </a:cxn>
              </a:cxnLst>
              <a:rect l="l" t="t" r="r" b="b"/>
              <a:pathLst>
                <a:path h="1509485">
                  <a:moveTo>
                    <a:pt x="0" y="0"/>
                  </a:moveTo>
                  <a:lnTo>
                    <a:pt x="0" y="1509485"/>
                  </a:lnTo>
                </a:path>
              </a:pathLst>
            </a:custGeom>
            <a:ln w="28575">
              <a:solidFill>
                <a:schemeClr val="accent4">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0" name="任意多边形 19"/>
            <p:cNvSpPr/>
            <p:nvPr/>
          </p:nvSpPr>
          <p:spPr>
            <a:xfrm>
              <a:off x="3294743" y="3236686"/>
              <a:ext cx="0" cy="1567543"/>
            </a:xfrm>
            <a:custGeom>
              <a:avLst/>
              <a:gdLst>
                <a:gd name="connsiteX0" fmla="*/ 0 w 0"/>
                <a:gd name="connsiteY0" fmla="*/ 0 h 1567543"/>
                <a:gd name="connsiteX1" fmla="*/ 0 w 0"/>
                <a:gd name="connsiteY1" fmla="*/ 1567543 h 1567543"/>
              </a:gdLst>
              <a:ahLst/>
              <a:cxnLst>
                <a:cxn ang="0">
                  <a:pos x="connsiteX0" y="connsiteY0"/>
                </a:cxn>
                <a:cxn ang="0">
                  <a:pos x="connsiteX1" y="connsiteY1"/>
                </a:cxn>
              </a:cxnLst>
              <a:rect l="l" t="t" r="r" b="b"/>
              <a:pathLst>
                <a:path h="1567543">
                  <a:moveTo>
                    <a:pt x="0" y="0"/>
                  </a:moveTo>
                  <a:lnTo>
                    <a:pt x="0" y="1567543"/>
                  </a:lnTo>
                </a:path>
              </a:pathLst>
            </a:custGeom>
            <a:ln w="28575">
              <a:solidFill>
                <a:schemeClr val="accent4">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1" name="任意多边形 20"/>
            <p:cNvSpPr/>
            <p:nvPr/>
          </p:nvSpPr>
          <p:spPr>
            <a:xfrm>
              <a:off x="4426857" y="3222171"/>
              <a:ext cx="0" cy="1596572"/>
            </a:xfrm>
            <a:custGeom>
              <a:avLst/>
              <a:gdLst>
                <a:gd name="connsiteX0" fmla="*/ 0 w 0"/>
                <a:gd name="connsiteY0" fmla="*/ 0 h 1596572"/>
                <a:gd name="connsiteX1" fmla="*/ 0 w 0"/>
                <a:gd name="connsiteY1" fmla="*/ 1596572 h 1596572"/>
              </a:gdLst>
              <a:ahLst/>
              <a:cxnLst>
                <a:cxn ang="0">
                  <a:pos x="connsiteX0" y="connsiteY0"/>
                </a:cxn>
                <a:cxn ang="0">
                  <a:pos x="connsiteX1" y="connsiteY1"/>
                </a:cxn>
              </a:cxnLst>
              <a:rect l="l" t="t" r="r" b="b"/>
              <a:pathLst>
                <a:path h="1596572">
                  <a:moveTo>
                    <a:pt x="0" y="0"/>
                  </a:moveTo>
                  <a:lnTo>
                    <a:pt x="0" y="1596572"/>
                  </a:lnTo>
                </a:path>
              </a:pathLst>
            </a:custGeom>
            <a:ln w="28575">
              <a:solidFill>
                <a:schemeClr val="accent4">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2" name="任意多边形 21"/>
            <p:cNvSpPr/>
            <p:nvPr/>
          </p:nvSpPr>
          <p:spPr>
            <a:xfrm>
              <a:off x="5515429" y="3222171"/>
              <a:ext cx="0" cy="1582058"/>
            </a:xfrm>
            <a:custGeom>
              <a:avLst/>
              <a:gdLst>
                <a:gd name="connsiteX0" fmla="*/ 0 w 0"/>
                <a:gd name="connsiteY0" fmla="*/ 0 h 1582058"/>
                <a:gd name="connsiteX1" fmla="*/ 0 w 0"/>
                <a:gd name="connsiteY1" fmla="*/ 1582058 h 1582058"/>
              </a:gdLst>
              <a:ahLst/>
              <a:cxnLst>
                <a:cxn ang="0">
                  <a:pos x="connsiteX0" y="connsiteY0"/>
                </a:cxn>
                <a:cxn ang="0">
                  <a:pos x="connsiteX1" y="connsiteY1"/>
                </a:cxn>
              </a:cxnLst>
              <a:rect l="l" t="t" r="r" b="b"/>
              <a:pathLst>
                <a:path h="1582058">
                  <a:moveTo>
                    <a:pt x="0" y="0"/>
                  </a:moveTo>
                  <a:lnTo>
                    <a:pt x="0" y="1582058"/>
                  </a:lnTo>
                </a:path>
              </a:pathLst>
            </a:custGeom>
            <a:ln w="12700">
              <a:solidFill>
                <a:srgbClr val="0070C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3" name="任意多边形 22"/>
            <p:cNvSpPr/>
            <p:nvPr/>
          </p:nvSpPr>
          <p:spPr>
            <a:xfrm>
              <a:off x="6633029" y="3207657"/>
              <a:ext cx="0" cy="1567543"/>
            </a:xfrm>
            <a:custGeom>
              <a:avLst/>
              <a:gdLst>
                <a:gd name="connsiteX0" fmla="*/ 0 w 0"/>
                <a:gd name="connsiteY0" fmla="*/ 0 h 1567543"/>
                <a:gd name="connsiteX1" fmla="*/ 0 w 0"/>
                <a:gd name="connsiteY1" fmla="*/ 1567543 h 1567543"/>
              </a:gdLst>
              <a:ahLst/>
              <a:cxnLst>
                <a:cxn ang="0">
                  <a:pos x="connsiteX0" y="connsiteY0"/>
                </a:cxn>
                <a:cxn ang="0">
                  <a:pos x="connsiteX1" y="connsiteY1"/>
                </a:cxn>
              </a:cxnLst>
              <a:rect l="l" t="t" r="r" b="b"/>
              <a:pathLst>
                <a:path h="1567543">
                  <a:moveTo>
                    <a:pt x="0" y="0"/>
                  </a:moveTo>
                  <a:lnTo>
                    <a:pt x="0" y="1567543"/>
                  </a:lnTo>
                </a:path>
              </a:pathLst>
            </a:custGeom>
            <a:ln w="28575">
              <a:solidFill>
                <a:schemeClr val="accent4">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4" name="矩形 23"/>
            <p:cNvSpPr/>
            <p:nvPr/>
          </p:nvSpPr>
          <p:spPr>
            <a:xfrm>
              <a:off x="1082641" y="3643314"/>
              <a:ext cx="420308" cy="369332"/>
            </a:xfrm>
            <a:prstGeom prst="rect">
              <a:avLst/>
            </a:prstGeom>
          </p:spPr>
          <p:txBody>
            <a:bodyPr wrap="none">
              <a:spAutoFit/>
            </a:bodyPr>
            <a:lstStyle/>
            <a:p>
              <a:pPr algn="ctr"/>
              <a:r>
                <a:rPr lang="zh-CN" altLang="en-US" dirty="0" smtClean="0"/>
                <a:t> </a:t>
              </a:r>
              <a:r>
                <a:rPr lang="en-US" altLang="zh-CN" sz="1400" dirty="0" smtClean="0"/>
                <a:t>80</a:t>
              </a:r>
              <a:endParaRPr lang="zh-CN" altLang="en-US" sz="1400" dirty="0"/>
            </a:p>
          </p:txBody>
        </p:sp>
        <p:sp>
          <p:nvSpPr>
            <p:cNvPr id="25" name="矩形 24"/>
            <p:cNvSpPr/>
            <p:nvPr/>
          </p:nvSpPr>
          <p:spPr>
            <a:xfrm>
              <a:off x="5440359" y="3214686"/>
              <a:ext cx="776175" cy="369332"/>
            </a:xfrm>
            <a:prstGeom prst="rect">
              <a:avLst/>
            </a:prstGeom>
          </p:spPr>
          <p:txBody>
            <a:bodyPr wrap="none">
              <a:spAutoFit/>
            </a:bodyPr>
            <a:lstStyle/>
            <a:p>
              <a:pPr algn="ctr"/>
              <a:r>
                <a:rPr lang="zh-CN" altLang="en-US" dirty="0" smtClean="0"/>
                <a:t> </a:t>
              </a:r>
              <a:r>
                <a:rPr lang="zh-CN" altLang="en-US" sz="1400" dirty="0" smtClean="0"/>
                <a:t>目标点</a:t>
              </a:r>
              <a:endParaRPr lang="zh-CN" altLang="en-US" sz="1400" dirty="0"/>
            </a:p>
          </p:txBody>
        </p:sp>
        <p:sp>
          <p:nvSpPr>
            <p:cNvPr id="26" name="任意多边形 25"/>
            <p:cNvSpPr/>
            <p:nvPr/>
          </p:nvSpPr>
          <p:spPr>
            <a:xfrm>
              <a:off x="1233714" y="3991429"/>
              <a:ext cx="4267200" cy="798285"/>
            </a:xfrm>
            <a:custGeom>
              <a:avLst/>
              <a:gdLst>
                <a:gd name="connsiteX0" fmla="*/ 0 w 4267200"/>
                <a:gd name="connsiteY0" fmla="*/ 0 h 798285"/>
                <a:gd name="connsiteX1" fmla="*/ 1799772 w 4267200"/>
                <a:gd name="connsiteY1" fmla="*/ 14514 h 798285"/>
                <a:gd name="connsiteX2" fmla="*/ 3323772 w 4267200"/>
                <a:gd name="connsiteY2" fmla="*/ 188685 h 798285"/>
                <a:gd name="connsiteX3" fmla="*/ 4267200 w 4267200"/>
                <a:gd name="connsiteY3" fmla="*/ 798285 h 798285"/>
              </a:gdLst>
              <a:ahLst/>
              <a:cxnLst>
                <a:cxn ang="0">
                  <a:pos x="connsiteX0" y="connsiteY0"/>
                </a:cxn>
                <a:cxn ang="0">
                  <a:pos x="connsiteX1" y="connsiteY1"/>
                </a:cxn>
                <a:cxn ang="0">
                  <a:pos x="connsiteX2" y="connsiteY2"/>
                </a:cxn>
                <a:cxn ang="0">
                  <a:pos x="connsiteX3" y="connsiteY3"/>
                </a:cxn>
              </a:cxnLst>
              <a:rect l="l" t="t" r="r" b="b"/>
              <a:pathLst>
                <a:path w="4267200" h="798285">
                  <a:moveTo>
                    <a:pt x="0" y="0"/>
                  </a:moveTo>
                  <a:lnTo>
                    <a:pt x="1799772" y="14514"/>
                  </a:lnTo>
                  <a:cubicBezTo>
                    <a:pt x="2353734" y="45962"/>
                    <a:pt x="2912534" y="58057"/>
                    <a:pt x="3323772" y="188685"/>
                  </a:cubicBezTo>
                  <a:cubicBezTo>
                    <a:pt x="3735010" y="319313"/>
                    <a:pt x="4001105" y="558799"/>
                    <a:pt x="4267200" y="798285"/>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4886334"/>
            <a:ext cx="12241213" cy="2314566"/>
          </a:xfrm>
          <a:prstGeom prst="rect">
            <a:avLst/>
          </a:prstGeom>
          <a:solidFill>
            <a:schemeClr val="accent1"/>
          </a:solidFill>
          <a:ln>
            <a:noFill/>
          </a:ln>
          <a:effectLst>
            <a:outerShdw blurRad="50800" dist="381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4398" tIns="62199" rIns="124398" bIns="62199" rtlCol="0" anchor="ctr"/>
          <a:lstStyle/>
          <a:p>
            <a:pPr algn="ctr"/>
            <a:endParaRPr lang="zh-CN" altLang="en-US"/>
          </a:p>
        </p:txBody>
      </p:sp>
      <p:sp>
        <p:nvSpPr>
          <p:cNvPr id="6" name="TextBox 7"/>
          <p:cNvSpPr txBox="1">
            <a:spLocks noChangeArrowheads="1"/>
          </p:cNvSpPr>
          <p:nvPr/>
        </p:nvSpPr>
        <p:spPr bwMode="auto">
          <a:xfrm>
            <a:off x="1119946" y="2100252"/>
            <a:ext cx="9826974" cy="1061767"/>
          </a:xfrm>
          <a:prstGeom prst="rect">
            <a:avLst/>
          </a:prstGeom>
          <a:noFill/>
          <a:ln w="9525">
            <a:noFill/>
            <a:miter lim="800000"/>
            <a:headEnd/>
            <a:tailEnd/>
          </a:ln>
        </p:spPr>
        <p:txBody>
          <a:bodyPr lIns="124398" tIns="62199" rIns="124398" bIns="62199">
            <a:spAutoFit/>
          </a:bodyPr>
          <a:lstStyle/>
          <a:p>
            <a:pPr marL="466493" indent="-466493" algn="ctr">
              <a:lnSpc>
                <a:spcPts val="7346"/>
              </a:lnSpc>
              <a:spcBef>
                <a:spcPct val="0"/>
              </a:spcBef>
              <a:defRPr/>
            </a:pPr>
            <a:r>
              <a:rPr lang="zh-CN" altLang="en-US" sz="4000" b="1" dirty="0" smtClean="0">
                <a:solidFill>
                  <a:schemeClr val="accent1">
                    <a:lumMod val="75000"/>
                  </a:schemeClr>
                </a:solidFill>
                <a:effectLst>
                  <a:outerShdw blurRad="38100" dist="38100" dir="2700000" algn="tl">
                    <a:srgbClr val="C0C0C0"/>
                  </a:outerShdw>
                </a:effectLst>
                <a:latin typeface="Arial" pitchFamily="34" charset="0"/>
                <a:ea typeface="黑体" pitchFamily="49" charset="-122"/>
              </a:rPr>
              <a:t>第四章  区间闭塞技术</a:t>
            </a:r>
            <a:endParaRPr lang="zh-CN" altLang="en-US" sz="4000" b="1" dirty="0">
              <a:solidFill>
                <a:schemeClr val="accent1">
                  <a:lumMod val="75000"/>
                </a:schemeClr>
              </a:solidFill>
              <a:effectLst>
                <a:outerShdw blurRad="38100" dist="38100" dir="2700000" algn="tl">
                  <a:srgbClr val="C0C0C0"/>
                </a:outerShdw>
              </a:effectLst>
              <a:latin typeface="Arial" pitchFamily="34" charset="0"/>
              <a:ea typeface="黑体" pitchFamily="49" charset="-122"/>
            </a:endParaRPr>
          </a:p>
        </p:txBody>
      </p:sp>
      <p:sp>
        <p:nvSpPr>
          <p:cNvPr id="8" name="Rectangle 9"/>
          <p:cNvSpPr>
            <a:spLocks noChangeArrowheads="1"/>
          </p:cNvSpPr>
          <p:nvPr/>
        </p:nvSpPr>
        <p:spPr bwMode="auto">
          <a:xfrm>
            <a:off x="2048640" y="3171822"/>
            <a:ext cx="7786742" cy="1313498"/>
          </a:xfrm>
          <a:prstGeom prst="rect">
            <a:avLst/>
          </a:prstGeom>
          <a:noFill/>
          <a:ln w="9525">
            <a:noFill/>
            <a:miter lim="800000"/>
            <a:headEnd/>
            <a:tailEnd/>
          </a:ln>
        </p:spPr>
        <p:txBody>
          <a:bodyPr wrap="none" lIns="124398" tIns="62199" rIns="124398" bIns="62199" anchor="ctr"/>
          <a:lstStyle/>
          <a:p>
            <a:pPr algn="ctr">
              <a:lnSpc>
                <a:spcPct val="100000"/>
              </a:lnSpc>
              <a:spcBef>
                <a:spcPct val="0"/>
              </a:spcBef>
              <a:buClrTx/>
              <a:buFontTx/>
              <a:buNone/>
            </a:pPr>
            <a:r>
              <a:rPr lang="en-US" altLang="zh-CN" sz="3800" b="1" smtClean="0">
                <a:solidFill>
                  <a:srgbClr val="000000"/>
                </a:solidFill>
                <a:latin typeface="华文新魏" pitchFamily="2" charset="-122"/>
                <a:ea typeface="华文新魏" pitchFamily="2" charset="-122"/>
              </a:rPr>
              <a:t>4.2 </a:t>
            </a:r>
            <a:r>
              <a:rPr lang="zh-CN" altLang="en-US" sz="3800" b="1" smtClean="0">
                <a:solidFill>
                  <a:srgbClr val="000000"/>
                </a:solidFill>
                <a:latin typeface="华文新魏" pitchFamily="2" charset="-122"/>
                <a:ea typeface="华文新魏" pitchFamily="2" charset="-122"/>
              </a:rPr>
              <a:t>列</a:t>
            </a:r>
            <a:r>
              <a:rPr lang="zh-CN" altLang="en-US" sz="3800" b="1" dirty="0" smtClean="0">
                <a:solidFill>
                  <a:srgbClr val="000000"/>
                </a:solidFill>
                <a:latin typeface="华文新魏" pitchFamily="2" charset="-122"/>
                <a:ea typeface="华文新魏" pitchFamily="2" charset="-122"/>
              </a:rPr>
              <a:t>控系统中的闭塞技术</a:t>
            </a:r>
            <a:endParaRPr lang="zh-CN" altLang="en-US" sz="3800" dirty="0">
              <a:solidFill>
                <a:srgbClr val="000000"/>
              </a:solidFill>
              <a:latin typeface="华文新魏" pitchFamily="2" charset="-122"/>
              <a:ea typeface="华文新魏" pitchFamily="2" charset="-122"/>
            </a:endParaRPr>
          </a:p>
        </p:txBody>
      </p:sp>
      <p:pic>
        <p:nvPicPr>
          <p:cNvPr id="46081" name="Picture 1" descr="C:\Users\Administrator\Desktop\地铁1号线照片\640584187408679230.jpg"/>
          <p:cNvPicPr>
            <a:picLocks noChangeAspect="1" noChangeArrowheads="1"/>
          </p:cNvPicPr>
          <p:nvPr/>
        </p:nvPicPr>
        <p:blipFill>
          <a:blip r:embed="rId3" cstate="print"/>
          <a:srcRect/>
          <a:stretch>
            <a:fillRect/>
          </a:stretch>
        </p:blipFill>
        <p:spPr bwMode="auto">
          <a:xfrm>
            <a:off x="262690" y="5100648"/>
            <a:ext cx="3714776" cy="1797704"/>
          </a:xfrm>
          <a:prstGeom prst="rect">
            <a:avLst/>
          </a:prstGeom>
          <a:ln>
            <a:noFill/>
          </a:ln>
          <a:effectLst>
            <a:outerShdw blurRad="292100" dist="139700" dir="2700000" algn="tl" rotWithShape="0">
              <a:srgbClr val="333333">
                <a:alpha val="65000"/>
              </a:srgbClr>
            </a:outerShdw>
          </a:effectLst>
        </p:spPr>
      </p:pic>
      <p:pic>
        <p:nvPicPr>
          <p:cNvPr id="46082" name="Picture 2" descr="C:\Users\Administrator\Desktop\地铁1号线照片\728606857355816833.jpg"/>
          <p:cNvPicPr>
            <a:picLocks noChangeAspect="1" noChangeArrowheads="1"/>
          </p:cNvPicPr>
          <p:nvPr/>
        </p:nvPicPr>
        <p:blipFill>
          <a:blip r:embed="rId4"/>
          <a:srcRect/>
          <a:stretch>
            <a:fillRect/>
          </a:stretch>
        </p:blipFill>
        <p:spPr bwMode="auto">
          <a:xfrm>
            <a:off x="4191780" y="5100648"/>
            <a:ext cx="3857652" cy="1814500"/>
          </a:xfrm>
          <a:prstGeom prst="rect">
            <a:avLst/>
          </a:prstGeom>
          <a:ln>
            <a:noFill/>
          </a:ln>
          <a:effectLst>
            <a:outerShdw blurRad="292100" dist="139700" dir="2700000" algn="tl" rotWithShape="0">
              <a:srgbClr val="333333">
                <a:alpha val="65000"/>
              </a:srgbClr>
            </a:outerShdw>
          </a:effectLst>
        </p:spPr>
      </p:pic>
      <p:pic>
        <p:nvPicPr>
          <p:cNvPr id="46083" name="Picture 3" descr="C:\Users\Administrator\AppData\Roaming\Tencent\Users\603359521\QQ\WinTemp\RichOle\N7~6Z6}]4[LR(G]`L{7EQPA.png"/>
          <p:cNvPicPr>
            <a:picLocks noChangeAspect="1" noChangeArrowheads="1"/>
          </p:cNvPicPr>
          <p:nvPr/>
        </p:nvPicPr>
        <p:blipFill>
          <a:blip r:embed="rId5"/>
          <a:srcRect/>
          <a:stretch>
            <a:fillRect/>
          </a:stretch>
        </p:blipFill>
        <p:spPr bwMode="auto">
          <a:xfrm>
            <a:off x="8263746" y="5100648"/>
            <a:ext cx="3714776" cy="1822376"/>
          </a:xfrm>
          <a:prstGeom prst="rect">
            <a:avLst/>
          </a:prstGeom>
          <a:ln>
            <a:noFill/>
          </a:ln>
          <a:effectLst>
            <a:outerShdw blurRad="292100" dist="139700" dir="2700000" algn="tl" rotWithShape="0">
              <a:srgbClr val="333333">
                <a:alpha val="65000"/>
              </a:srgbClr>
            </a:outerShdw>
          </a:effectLst>
        </p:spPr>
      </p:pic>
      <p:pic>
        <p:nvPicPr>
          <p:cNvPr id="60418" name="Picture 2" descr="C:\Users\Administrator\Desktop\信号基础课程材料\微信图片_20181220141801.png"/>
          <p:cNvPicPr>
            <a:picLocks noChangeAspect="1" noChangeArrowheads="1"/>
          </p:cNvPicPr>
          <p:nvPr/>
        </p:nvPicPr>
        <p:blipFill>
          <a:blip r:embed="rId6" cstate="print"/>
          <a:srcRect/>
          <a:stretch>
            <a:fillRect/>
          </a:stretch>
        </p:blipFill>
        <p:spPr bwMode="auto">
          <a:xfrm>
            <a:off x="119814" y="314302"/>
            <a:ext cx="4643470" cy="1032797"/>
          </a:xfrm>
          <a:prstGeom prst="rect">
            <a:avLst/>
          </a:prstGeom>
          <a:noFill/>
        </p:spPr>
      </p:pic>
    </p:spTree>
    <p:extLst>
      <p:ext uri="{BB962C8B-B14F-4D97-AF65-F5344CB8AC3E}">
        <p14:creationId xmlns="" xmlns:p14="http://schemas.microsoft.com/office/powerpoint/2010/main" val="3900865189"/>
      </p:ext>
    </p:extLst>
  </p:cSld>
  <p:clrMapOvr>
    <a:masterClrMapping/>
  </p:clrMapOvr>
  <mc:AlternateContent xmlns:mc="http://schemas.openxmlformats.org/markup-compatibility/2006">
    <mc:Choice xmlns="" xmlns:p14="http://schemas.microsoft.com/office/powerpoint/2010/main" Requires="p14">
      <p:transition p14:dur="250" advClick="0">
        <p:fade/>
      </p:transition>
    </mc:Choice>
    <mc:Fallback>
      <p:transition advClick="0">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313021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4.2.2  </a:t>
            </a:r>
            <a:r>
              <a:rPr lang="zh-CN" altLang="en-US" sz="2800" b="1" dirty="0" smtClean="0">
                <a:solidFill>
                  <a:srgbClr val="0070C0"/>
                </a:solidFill>
                <a:latin typeface="微软雅黑" pitchFamily="34" charset="-122"/>
                <a:ea typeface="微软雅黑" pitchFamily="34" charset="-122"/>
                <a:sym typeface="Arial" pitchFamily="34" charset="0"/>
              </a:rPr>
              <a:t>准移动闭塞</a:t>
            </a:r>
            <a:endParaRPr lang="zh-CN" altLang="en-US" sz="2800" dirty="0">
              <a:solidFill>
                <a:srgbClr val="0070C0"/>
              </a:solidFill>
            </a:endParaRPr>
          </a:p>
        </p:txBody>
      </p:sp>
      <p:grpSp>
        <p:nvGrpSpPr>
          <p:cNvPr id="3" name="组合 2"/>
          <p:cNvGrpSpPr/>
          <p:nvPr/>
        </p:nvGrpSpPr>
        <p:grpSpPr>
          <a:xfrm>
            <a:off x="2120078" y="1671624"/>
            <a:ext cx="6715172" cy="3083976"/>
            <a:chOff x="439699" y="714356"/>
            <a:chExt cx="6715172" cy="3083976"/>
          </a:xfrm>
        </p:grpSpPr>
        <p:cxnSp>
          <p:nvCxnSpPr>
            <p:cNvPr id="4" name="直接连接符 3"/>
            <p:cNvCxnSpPr/>
            <p:nvPr/>
          </p:nvCxnSpPr>
          <p:spPr>
            <a:xfrm>
              <a:off x="582575" y="3286124"/>
              <a:ext cx="6572296" cy="1588"/>
            </a:xfrm>
            <a:prstGeom prst="line">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5" name="组合 5"/>
            <p:cNvGrpSpPr/>
            <p:nvPr/>
          </p:nvGrpSpPr>
          <p:grpSpPr>
            <a:xfrm>
              <a:off x="725451" y="3000372"/>
              <a:ext cx="428628" cy="285752"/>
              <a:chOff x="1582707" y="2285992"/>
              <a:chExt cx="682172" cy="285752"/>
            </a:xfrm>
          </p:grpSpPr>
          <p:sp>
            <p:nvSpPr>
              <p:cNvPr id="32" name="椭圆 31"/>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9"/>
            <p:cNvGrpSpPr/>
            <p:nvPr/>
          </p:nvGrpSpPr>
          <p:grpSpPr>
            <a:xfrm>
              <a:off x="6083301" y="3000372"/>
              <a:ext cx="428628" cy="285752"/>
              <a:chOff x="1582707" y="2285992"/>
              <a:chExt cx="682172" cy="285752"/>
            </a:xfrm>
          </p:grpSpPr>
          <p:sp>
            <p:nvSpPr>
              <p:cNvPr id="29" name="椭圆 28"/>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任意多边形 6"/>
            <p:cNvSpPr/>
            <p:nvPr/>
          </p:nvSpPr>
          <p:spPr>
            <a:xfrm rot="16200000">
              <a:off x="546856" y="1607331"/>
              <a:ext cx="2357454" cy="1000132"/>
            </a:xfrm>
            <a:custGeom>
              <a:avLst/>
              <a:gdLst>
                <a:gd name="connsiteX0" fmla="*/ 0 w 5791200"/>
                <a:gd name="connsiteY0" fmla="*/ 0 h 0"/>
                <a:gd name="connsiteX1" fmla="*/ 5791200 w 5791200"/>
                <a:gd name="connsiteY1" fmla="*/ 0 h 0"/>
              </a:gdLst>
              <a:ahLst/>
              <a:cxnLst>
                <a:cxn ang="0">
                  <a:pos x="connsiteX0" y="connsiteY0"/>
                </a:cxn>
                <a:cxn ang="0">
                  <a:pos x="connsiteX1" y="connsiteY1"/>
                </a:cxn>
              </a:cxnLst>
              <a:rect l="l" t="t" r="r" b="b"/>
              <a:pathLst>
                <a:path w="5791200">
                  <a:moveTo>
                    <a:pt x="0" y="0"/>
                  </a:moveTo>
                  <a:lnTo>
                    <a:pt x="5791200" y="0"/>
                  </a:lnTo>
                </a:path>
              </a:pathLst>
            </a:cu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矩形 7"/>
            <p:cNvSpPr/>
            <p:nvPr/>
          </p:nvSpPr>
          <p:spPr>
            <a:xfrm>
              <a:off x="4511665" y="3429000"/>
              <a:ext cx="1285884" cy="369332"/>
            </a:xfrm>
            <a:prstGeom prst="rect">
              <a:avLst/>
            </a:prstGeom>
          </p:spPr>
          <p:txBody>
            <a:bodyPr wrap="square">
              <a:spAutoFit/>
            </a:bodyPr>
            <a:lstStyle/>
            <a:p>
              <a:pPr algn="ctr"/>
              <a:r>
                <a:rPr lang="zh-CN" altLang="en-US" dirty="0" smtClean="0"/>
                <a:t> </a:t>
              </a:r>
              <a:r>
                <a:rPr lang="zh-CN" altLang="en-US" sz="1400" dirty="0" smtClean="0"/>
                <a:t>保护距离</a:t>
              </a:r>
              <a:endParaRPr lang="zh-CN" altLang="en-US" sz="1400" dirty="0"/>
            </a:p>
          </p:txBody>
        </p:sp>
        <p:sp>
          <p:nvSpPr>
            <p:cNvPr id="9" name="任意多边形 8"/>
            <p:cNvSpPr/>
            <p:nvPr/>
          </p:nvSpPr>
          <p:spPr>
            <a:xfrm>
              <a:off x="1225517" y="1428736"/>
              <a:ext cx="4281714" cy="1857829"/>
            </a:xfrm>
            <a:custGeom>
              <a:avLst/>
              <a:gdLst>
                <a:gd name="connsiteX0" fmla="*/ 0 w 4281714"/>
                <a:gd name="connsiteY0" fmla="*/ 0 h 1857829"/>
                <a:gd name="connsiteX1" fmla="*/ 2917371 w 4281714"/>
                <a:gd name="connsiteY1" fmla="*/ 638629 h 1857829"/>
                <a:gd name="connsiteX2" fmla="*/ 4281714 w 4281714"/>
                <a:gd name="connsiteY2" fmla="*/ 1857829 h 1857829"/>
              </a:gdLst>
              <a:ahLst/>
              <a:cxnLst>
                <a:cxn ang="0">
                  <a:pos x="connsiteX0" y="connsiteY0"/>
                </a:cxn>
                <a:cxn ang="0">
                  <a:pos x="connsiteX1" y="connsiteY1"/>
                </a:cxn>
                <a:cxn ang="0">
                  <a:pos x="connsiteX2" y="connsiteY2"/>
                </a:cxn>
              </a:cxnLst>
              <a:rect l="l" t="t" r="r" b="b"/>
              <a:pathLst>
                <a:path w="4281714" h="1857829">
                  <a:moveTo>
                    <a:pt x="0" y="0"/>
                  </a:moveTo>
                  <a:cubicBezTo>
                    <a:pt x="1101876" y="164495"/>
                    <a:pt x="2203752" y="328991"/>
                    <a:pt x="2917371" y="638629"/>
                  </a:cubicBezTo>
                  <a:cubicBezTo>
                    <a:pt x="3630990" y="948267"/>
                    <a:pt x="3956352" y="1403048"/>
                    <a:pt x="4281714" y="1857829"/>
                  </a:cubicBez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 name="矩形 9"/>
            <p:cNvSpPr/>
            <p:nvPr/>
          </p:nvSpPr>
          <p:spPr>
            <a:xfrm>
              <a:off x="439699" y="1214422"/>
              <a:ext cx="991812" cy="369332"/>
            </a:xfrm>
            <a:prstGeom prst="rect">
              <a:avLst/>
            </a:prstGeom>
          </p:spPr>
          <p:txBody>
            <a:bodyPr wrap="square">
              <a:spAutoFit/>
            </a:bodyPr>
            <a:lstStyle/>
            <a:p>
              <a:pPr algn="ctr"/>
              <a:r>
                <a:rPr lang="zh-CN" altLang="en-US" dirty="0" smtClean="0"/>
                <a:t> </a:t>
              </a:r>
              <a:r>
                <a:rPr lang="zh-CN" altLang="en-US" sz="1400" dirty="0" smtClean="0"/>
                <a:t>速度</a:t>
              </a:r>
              <a:endParaRPr lang="zh-CN" altLang="en-US" sz="1400" dirty="0"/>
            </a:p>
          </p:txBody>
        </p:sp>
        <p:sp>
          <p:nvSpPr>
            <p:cNvPr id="11" name="任意多边形 10"/>
            <p:cNvSpPr/>
            <p:nvPr/>
          </p:nvSpPr>
          <p:spPr>
            <a:xfrm>
              <a:off x="1219200" y="1582057"/>
              <a:ext cx="4165600" cy="1683657"/>
            </a:xfrm>
            <a:custGeom>
              <a:avLst/>
              <a:gdLst>
                <a:gd name="connsiteX0" fmla="*/ 0 w 4165600"/>
                <a:gd name="connsiteY0" fmla="*/ 0 h 1683657"/>
                <a:gd name="connsiteX1" fmla="*/ 2264229 w 4165600"/>
                <a:gd name="connsiteY1" fmla="*/ 377372 h 1683657"/>
                <a:gd name="connsiteX2" fmla="*/ 3352800 w 4165600"/>
                <a:gd name="connsiteY2" fmla="*/ 856343 h 1683657"/>
                <a:gd name="connsiteX3" fmla="*/ 4165600 w 4165600"/>
                <a:gd name="connsiteY3" fmla="*/ 1683657 h 1683657"/>
              </a:gdLst>
              <a:ahLst/>
              <a:cxnLst>
                <a:cxn ang="0">
                  <a:pos x="connsiteX0" y="connsiteY0"/>
                </a:cxn>
                <a:cxn ang="0">
                  <a:pos x="connsiteX1" y="connsiteY1"/>
                </a:cxn>
                <a:cxn ang="0">
                  <a:pos x="connsiteX2" y="connsiteY2"/>
                </a:cxn>
                <a:cxn ang="0">
                  <a:pos x="connsiteX3" y="connsiteY3"/>
                </a:cxn>
              </a:cxnLst>
              <a:rect l="l" t="t" r="r" b="b"/>
              <a:pathLst>
                <a:path w="4165600" h="1683657">
                  <a:moveTo>
                    <a:pt x="0" y="0"/>
                  </a:moveTo>
                  <a:cubicBezTo>
                    <a:pt x="852714" y="117324"/>
                    <a:pt x="1705429" y="234648"/>
                    <a:pt x="2264229" y="377372"/>
                  </a:cubicBezTo>
                  <a:cubicBezTo>
                    <a:pt x="2823029" y="520096"/>
                    <a:pt x="3035905" y="638629"/>
                    <a:pt x="3352800" y="856343"/>
                  </a:cubicBezTo>
                  <a:cubicBezTo>
                    <a:pt x="3669695" y="1074057"/>
                    <a:pt x="3917647" y="1378857"/>
                    <a:pt x="4165600" y="1683657"/>
                  </a:cubicBezTo>
                </a:path>
              </a:pathLst>
            </a:custGeom>
            <a:ln w="28575">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任意多边形 11"/>
            <p:cNvSpPr/>
            <p:nvPr/>
          </p:nvSpPr>
          <p:spPr>
            <a:xfrm>
              <a:off x="1204686" y="1248229"/>
              <a:ext cx="4455885" cy="2032000"/>
            </a:xfrm>
            <a:custGeom>
              <a:avLst/>
              <a:gdLst>
                <a:gd name="connsiteX0" fmla="*/ 0 w 4455885"/>
                <a:gd name="connsiteY0" fmla="*/ 0 h 2032000"/>
                <a:gd name="connsiteX1" fmla="*/ 2278743 w 4455885"/>
                <a:gd name="connsiteY1" fmla="*/ 420914 h 2032000"/>
                <a:gd name="connsiteX2" fmla="*/ 3570514 w 4455885"/>
                <a:gd name="connsiteY2" fmla="*/ 1001485 h 2032000"/>
                <a:gd name="connsiteX3" fmla="*/ 4455885 w 4455885"/>
                <a:gd name="connsiteY3" fmla="*/ 2032000 h 2032000"/>
              </a:gdLst>
              <a:ahLst/>
              <a:cxnLst>
                <a:cxn ang="0">
                  <a:pos x="connsiteX0" y="connsiteY0"/>
                </a:cxn>
                <a:cxn ang="0">
                  <a:pos x="connsiteX1" y="connsiteY1"/>
                </a:cxn>
                <a:cxn ang="0">
                  <a:pos x="connsiteX2" y="connsiteY2"/>
                </a:cxn>
                <a:cxn ang="0">
                  <a:pos x="connsiteX3" y="connsiteY3"/>
                </a:cxn>
              </a:cxnLst>
              <a:rect l="l" t="t" r="r" b="b"/>
              <a:pathLst>
                <a:path w="4455885" h="2032000">
                  <a:moveTo>
                    <a:pt x="0" y="0"/>
                  </a:moveTo>
                  <a:cubicBezTo>
                    <a:pt x="841828" y="127000"/>
                    <a:pt x="1683657" y="254000"/>
                    <a:pt x="2278743" y="420914"/>
                  </a:cubicBezTo>
                  <a:cubicBezTo>
                    <a:pt x="2873829" y="587828"/>
                    <a:pt x="3207657" y="732971"/>
                    <a:pt x="3570514" y="1001485"/>
                  </a:cubicBezTo>
                  <a:cubicBezTo>
                    <a:pt x="3933371" y="1269999"/>
                    <a:pt x="4194628" y="1650999"/>
                    <a:pt x="4455885" y="203200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任意多边形 12"/>
            <p:cNvSpPr/>
            <p:nvPr/>
          </p:nvSpPr>
          <p:spPr>
            <a:xfrm>
              <a:off x="1930400" y="1059543"/>
              <a:ext cx="2104571" cy="290286"/>
            </a:xfrm>
            <a:custGeom>
              <a:avLst/>
              <a:gdLst>
                <a:gd name="connsiteX0" fmla="*/ 0 w 2104571"/>
                <a:gd name="connsiteY0" fmla="*/ 290286 h 290286"/>
                <a:gd name="connsiteX1" fmla="*/ 522514 w 2104571"/>
                <a:gd name="connsiteY1" fmla="*/ 0 h 290286"/>
                <a:gd name="connsiteX2" fmla="*/ 2104571 w 2104571"/>
                <a:gd name="connsiteY2" fmla="*/ 0 h 290286"/>
              </a:gdLst>
              <a:ahLst/>
              <a:cxnLst>
                <a:cxn ang="0">
                  <a:pos x="connsiteX0" y="connsiteY0"/>
                </a:cxn>
                <a:cxn ang="0">
                  <a:pos x="connsiteX1" y="connsiteY1"/>
                </a:cxn>
                <a:cxn ang="0">
                  <a:pos x="connsiteX2" y="connsiteY2"/>
                </a:cxn>
              </a:cxnLst>
              <a:rect l="l" t="t" r="r" b="b"/>
              <a:pathLst>
                <a:path w="2104571" h="290286">
                  <a:moveTo>
                    <a:pt x="0" y="290286"/>
                  </a:moveTo>
                  <a:lnTo>
                    <a:pt x="522514" y="0"/>
                  </a:lnTo>
                  <a:lnTo>
                    <a:pt x="2104571"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任意多边形 13"/>
            <p:cNvSpPr/>
            <p:nvPr/>
          </p:nvSpPr>
          <p:spPr>
            <a:xfrm>
              <a:off x="3352800" y="1465943"/>
              <a:ext cx="2061029" cy="333828"/>
            </a:xfrm>
            <a:custGeom>
              <a:avLst/>
              <a:gdLst>
                <a:gd name="connsiteX0" fmla="*/ 0 w 2061029"/>
                <a:gd name="connsiteY0" fmla="*/ 333828 h 333828"/>
                <a:gd name="connsiteX1" fmla="*/ 522514 w 2061029"/>
                <a:gd name="connsiteY1" fmla="*/ 0 h 333828"/>
                <a:gd name="connsiteX2" fmla="*/ 2061029 w 2061029"/>
                <a:gd name="connsiteY2" fmla="*/ 0 h 333828"/>
              </a:gdLst>
              <a:ahLst/>
              <a:cxnLst>
                <a:cxn ang="0">
                  <a:pos x="connsiteX0" y="connsiteY0"/>
                </a:cxn>
                <a:cxn ang="0">
                  <a:pos x="connsiteX1" y="connsiteY1"/>
                </a:cxn>
                <a:cxn ang="0">
                  <a:pos x="connsiteX2" y="connsiteY2"/>
                </a:cxn>
              </a:cxnLst>
              <a:rect l="l" t="t" r="r" b="b"/>
              <a:pathLst>
                <a:path w="2061029" h="333828">
                  <a:moveTo>
                    <a:pt x="0" y="333828"/>
                  </a:moveTo>
                  <a:lnTo>
                    <a:pt x="522514" y="0"/>
                  </a:lnTo>
                  <a:lnTo>
                    <a:pt x="2061029"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 name="任意多边形 14"/>
            <p:cNvSpPr/>
            <p:nvPr/>
          </p:nvSpPr>
          <p:spPr>
            <a:xfrm>
              <a:off x="4470400" y="2061029"/>
              <a:ext cx="2220686" cy="319314"/>
            </a:xfrm>
            <a:custGeom>
              <a:avLst/>
              <a:gdLst>
                <a:gd name="connsiteX0" fmla="*/ 0 w 2220686"/>
                <a:gd name="connsiteY0" fmla="*/ 319314 h 319314"/>
                <a:gd name="connsiteX1" fmla="*/ 493486 w 2220686"/>
                <a:gd name="connsiteY1" fmla="*/ 0 h 319314"/>
                <a:gd name="connsiteX2" fmla="*/ 2220686 w 2220686"/>
                <a:gd name="connsiteY2" fmla="*/ 0 h 319314"/>
              </a:gdLst>
              <a:ahLst/>
              <a:cxnLst>
                <a:cxn ang="0">
                  <a:pos x="connsiteX0" y="connsiteY0"/>
                </a:cxn>
                <a:cxn ang="0">
                  <a:pos x="connsiteX1" y="connsiteY1"/>
                </a:cxn>
                <a:cxn ang="0">
                  <a:pos x="connsiteX2" y="connsiteY2"/>
                </a:cxn>
              </a:cxnLst>
              <a:rect l="l" t="t" r="r" b="b"/>
              <a:pathLst>
                <a:path w="2220686" h="319314">
                  <a:moveTo>
                    <a:pt x="0" y="319314"/>
                  </a:moveTo>
                  <a:lnTo>
                    <a:pt x="493486" y="0"/>
                  </a:lnTo>
                  <a:lnTo>
                    <a:pt x="2220686"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矩形 15"/>
            <p:cNvSpPr/>
            <p:nvPr/>
          </p:nvSpPr>
          <p:spPr>
            <a:xfrm>
              <a:off x="1939897" y="714356"/>
              <a:ext cx="2643206" cy="369332"/>
            </a:xfrm>
            <a:prstGeom prst="rect">
              <a:avLst/>
            </a:prstGeom>
          </p:spPr>
          <p:txBody>
            <a:bodyPr wrap="square">
              <a:spAutoFit/>
            </a:bodyPr>
            <a:lstStyle/>
            <a:p>
              <a:pPr algn="ctr"/>
              <a:r>
                <a:rPr lang="zh-CN" altLang="en-US" dirty="0" smtClean="0"/>
                <a:t> </a:t>
              </a:r>
              <a:r>
                <a:rPr lang="zh-CN" altLang="en-US" sz="1400" dirty="0" smtClean="0"/>
                <a:t>紧急制动速度曲线</a:t>
              </a:r>
              <a:endParaRPr lang="zh-CN" altLang="en-US" sz="1400" dirty="0"/>
            </a:p>
          </p:txBody>
        </p:sp>
        <p:sp>
          <p:nvSpPr>
            <p:cNvPr id="17" name="矩形 16"/>
            <p:cNvSpPr/>
            <p:nvPr/>
          </p:nvSpPr>
          <p:spPr>
            <a:xfrm>
              <a:off x="3297219" y="1071546"/>
              <a:ext cx="2643206" cy="369332"/>
            </a:xfrm>
            <a:prstGeom prst="rect">
              <a:avLst/>
            </a:prstGeom>
          </p:spPr>
          <p:txBody>
            <a:bodyPr wrap="square">
              <a:spAutoFit/>
            </a:bodyPr>
            <a:lstStyle/>
            <a:p>
              <a:pPr algn="ctr"/>
              <a:r>
                <a:rPr lang="zh-CN" altLang="en-US" dirty="0" smtClean="0"/>
                <a:t> </a:t>
              </a:r>
              <a:r>
                <a:rPr lang="zh-CN" altLang="en-US" sz="1400" dirty="0" smtClean="0"/>
                <a:t>常用制动速度曲线</a:t>
              </a:r>
              <a:endParaRPr lang="zh-CN" altLang="en-US" sz="1400" dirty="0"/>
            </a:p>
          </p:txBody>
        </p:sp>
        <p:sp>
          <p:nvSpPr>
            <p:cNvPr id="18" name="矩形 17"/>
            <p:cNvSpPr/>
            <p:nvPr/>
          </p:nvSpPr>
          <p:spPr>
            <a:xfrm>
              <a:off x="4511665" y="1763901"/>
              <a:ext cx="2643206" cy="307777"/>
            </a:xfrm>
            <a:prstGeom prst="rect">
              <a:avLst/>
            </a:prstGeom>
          </p:spPr>
          <p:txBody>
            <a:bodyPr wrap="square">
              <a:spAutoFit/>
            </a:bodyPr>
            <a:lstStyle/>
            <a:p>
              <a:pPr algn="ctr"/>
              <a:r>
                <a:rPr lang="zh-CN" altLang="en-US" sz="1400" dirty="0" smtClean="0"/>
                <a:t> 实际运行曲线</a:t>
              </a:r>
              <a:endParaRPr lang="zh-CN" altLang="en-US" sz="1400" dirty="0"/>
            </a:p>
          </p:txBody>
        </p:sp>
        <p:sp>
          <p:nvSpPr>
            <p:cNvPr id="19" name="任意多边形 18"/>
            <p:cNvSpPr/>
            <p:nvPr/>
          </p:nvSpPr>
          <p:spPr>
            <a:xfrm>
              <a:off x="2297087" y="3143248"/>
              <a:ext cx="0" cy="145143"/>
            </a:xfrm>
            <a:custGeom>
              <a:avLst/>
              <a:gdLst>
                <a:gd name="connsiteX0" fmla="*/ 0 w 0"/>
                <a:gd name="connsiteY0" fmla="*/ 0 h 145143"/>
                <a:gd name="connsiteX1" fmla="*/ 0 w 0"/>
                <a:gd name="connsiteY1" fmla="*/ 145143 h 145143"/>
              </a:gdLst>
              <a:ahLst/>
              <a:cxnLst>
                <a:cxn ang="0">
                  <a:pos x="connsiteX0" y="connsiteY0"/>
                </a:cxn>
                <a:cxn ang="0">
                  <a:pos x="connsiteX1" y="connsiteY1"/>
                </a:cxn>
              </a:cxnLst>
              <a:rect l="l" t="t" r="r" b="b"/>
              <a:pathLst>
                <a:path h="145143">
                  <a:moveTo>
                    <a:pt x="0" y="0"/>
                  </a:moveTo>
                  <a:lnTo>
                    <a:pt x="0" y="145143"/>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p>
          </p:txBody>
        </p:sp>
        <p:sp>
          <p:nvSpPr>
            <p:cNvPr id="20" name="任意多边形 19"/>
            <p:cNvSpPr/>
            <p:nvPr/>
          </p:nvSpPr>
          <p:spPr>
            <a:xfrm>
              <a:off x="3511533" y="3143248"/>
              <a:ext cx="0" cy="145143"/>
            </a:xfrm>
            <a:custGeom>
              <a:avLst/>
              <a:gdLst>
                <a:gd name="connsiteX0" fmla="*/ 0 w 0"/>
                <a:gd name="connsiteY0" fmla="*/ 0 h 145143"/>
                <a:gd name="connsiteX1" fmla="*/ 0 w 0"/>
                <a:gd name="connsiteY1" fmla="*/ 145143 h 145143"/>
              </a:gdLst>
              <a:ahLst/>
              <a:cxnLst>
                <a:cxn ang="0">
                  <a:pos x="connsiteX0" y="connsiteY0"/>
                </a:cxn>
                <a:cxn ang="0">
                  <a:pos x="connsiteX1" y="connsiteY1"/>
                </a:cxn>
              </a:cxnLst>
              <a:rect l="l" t="t" r="r" b="b"/>
              <a:pathLst>
                <a:path h="145143">
                  <a:moveTo>
                    <a:pt x="0" y="0"/>
                  </a:moveTo>
                  <a:lnTo>
                    <a:pt x="0" y="145143"/>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1" name="任意多边形 20"/>
            <p:cNvSpPr/>
            <p:nvPr/>
          </p:nvSpPr>
          <p:spPr>
            <a:xfrm>
              <a:off x="4797417" y="3143248"/>
              <a:ext cx="0" cy="145143"/>
            </a:xfrm>
            <a:custGeom>
              <a:avLst/>
              <a:gdLst>
                <a:gd name="connsiteX0" fmla="*/ 0 w 0"/>
                <a:gd name="connsiteY0" fmla="*/ 0 h 145143"/>
                <a:gd name="connsiteX1" fmla="*/ 0 w 0"/>
                <a:gd name="connsiteY1" fmla="*/ 145143 h 145143"/>
              </a:gdLst>
              <a:ahLst/>
              <a:cxnLst>
                <a:cxn ang="0">
                  <a:pos x="connsiteX0" y="connsiteY0"/>
                </a:cxn>
                <a:cxn ang="0">
                  <a:pos x="connsiteX1" y="connsiteY1"/>
                </a:cxn>
              </a:cxnLst>
              <a:rect l="l" t="t" r="r" b="b"/>
              <a:pathLst>
                <a:path h="145143">
                  <a:moveTo>
                    <a:pt x="0" y="0"/>
                  </a:moveTo>
                  <a:lnTo>
                    <a:pt x="0" y="145143"/>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2" name="任意多边形 21"/>
            <p:cNvSpPr/>
            <p:nvPr/>
          </p:nvSpPr>
          <p:spPr>
            <a:xfrm>
              <a:off x="6011863" y="3143248"/>
              <a:ext cx="0" cy="145143"/>
            </a:xfrm>
            <a:custGeom>
              <a:avLst/>
              <a:gdLst>
                <a:gd name="connsiteX0" fmla="*/ 0 w 0"/>
                <a:gd name="connsiteY0" fmla="*/ 0 h 145143"/>
                <a:gd name="connsiteX1" fmla="*/ 0 w 0"/>
                <a:gd name="connsiteY1" fmla="*/ 145143 h 145143"/>
              </a:gdLst>
              <a:ahLst/>
              <a:cxnLst>
                <a:cxn ang="0">
                  <a:pos x="connsiteX0" y="connsiteY0"/>
                </a:cxn>
                <a:cxn ang="0">
                  <a:pos x="connsiteX1" y="connsiteY1"/>
                </a:cxn>
              </a:cxnLst>
              <a:rect l="l" t="t" r="r" b="b"/>
              <a:pathLst>
                <a:path h="145143">
                  <a:moveTo>
                    <a:pt x="0" y="0"/>
                  </a:moveTo>
                  <a:lnTo>
                    <a:pt x="0" y="145143"/>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3" name="任意多边形 22"/>
            <p:cNvSpPr/>
            <p:nvPr/>
          </p:nvSpPr>
          <p:spPr>
            <a:xfrm>
              <a:off x="6654805" y="3143248"/>
              <a:ext cx="0" cy="145143"/>
            </a:xfrm>
            <a:custGeom>
              <a:avLst/>
              <a:gdLst>
                <a:gd name="connsiteX0" fmla="*/ 0 w 0"/>
                <a:gd name="connsiteY0" fmla="*/ 0 h 145143"/>
                <a:gd name="connsiteX1" fmla="*/ 0 w 0"/>
                <a:gd name="connsiteY1" fmla="*/ 145143 h 145143"/>
              </a:gdLst>
              <a:ahLst/>
              <a:cxnLst>
                <a:cxn ang="0">
                  <a:pos x="connsiteX0" y="connsiteY0"/>
                </a:cxn>
                <a:cxn ang="0">
                  <a:pos x="connsiteX1" y="connsiteY1"/>
                </a:cxn>
              </a:cxnLst>
              <a:rect l="l" t="t" r="r" b="b"/>
              <a:pathLst>
                <a:path h="145143">
                  <a:moveTo>
                    <a:pt x="0" y="0"/>
                  </a:moveTo>
                  <a:lnTo>
                    <a:pt x="0" y="145143"/>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4" name="任意多边形 23"/>
            <p:cNvSpPr/>
            <p:nvPr/>
          </p:nvSpPr>
          <p:spPr>
            <a:xfrm>
              <a:off x="5646057" y="3251200"/>
              <a:ext cx="0" cy="348343"/>
            </a:xfrm>
            <a:custGeom>
              <a:avLst/>
              <a:gdLst>
                <a:gd name="connsiteX0" fmla="*/ 0 w 0"/>
                <a:gd name="connsiteY0" fmla="*/ 0 h 348343"/>
                <a:gd name="connsiteX1" fmla="*/ 0 w 0"/>
                <a:gd name="connsiteY1" fmla="*/ 348343 h 348343"/>
              </a:gdLst>
              <a:ahLst/>
              <a:cxnLst>
                <a:cxn ang="0">
                  <a:pos x="connsiteX0" y="connsiteY0"/>
                </a:cxn>
                <a:cxn ang="0">
                  <a:pos x="connsiteX1" y="connsiteY1"/>
                </a:cxn>
              </a:cxnLst>
              <a:rect l="l" t="t" r="r" b="b"/>
              <a:pathLst>
                <a:path h="348343">
                  <a:moveTo>
                    <a:pt x="0" y="0"/>
                  </a:moveTo>
                  <a:lnTo>
                    <a:pt x="0" y="348343"/>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5" name="任意多边形 24"/>
            <p:cNvSpPr/>
            <p:nvPr/>
          </p:nvSpPr>
          <p:spPr>
            <a:xfrm>
              <a:off x="6008914" y="3280229"/>
              <a:ext cx="0" cy="333828"/>
            </a:xfrm>
            <a:custGeom>
              <a:avLst/>
              <a:gdLst>
                <a:gd name="connsiteX0" fmla="*/ 0 w 0"/>
                <a:gd name="connsiteY0" fmla="*/ 0 h 333828"/>
                <a:gd name="connsiteX1" fmla="*/ 0 w 0"/>
                <a:gd name="connsiteY1" fmla="*/ 333828 h 333828"/>
              </a:gdLst>
              <a:ahLst/>
              <a:cxnLst>
                <a:cxn ang="0">
                  <a:pos x="connsiteX0" y="connsiteY0"/>
                </a:cxn>
                <a:cxn ang="0">
                  <a:pos x="connsiteX1" y="connsiteY1"/>
                </a:cxn>
              </a:cxnLst>
              <a:rect l="l" t="t" r="r" b="b"/>
              <a:pathLst>
                <a:path h="333828">
                  <a:moveTo>
                    <a:pt x="0" y="0"/>
                  </a:moveTo>
                  <a:lnTo>
                    <a:pt x="0" y="333828"/>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26" name="直接箭头连接符 25"/>
            <p:cNvCxnSpPr/>
            <p:nvPr/>
          </p:nvCxnSpPr>
          <p:spPr>
            <a:xfrm>
              <a:off x="5011731" y="3429000"/>
              <a:ext cx="64294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直接箭头连接符 26"/>
            <p:cNvCxnSpPr/>
            <p:nvPr/>
          </p:nvCxnSpPr>
          <p:spPr>
            <a:xfrm flipH="1">
              <a:off x="6011863" y="3429000"/>
              <a:ext cx="64294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5868987" y="3429000"/>
              <a:ext cx="1285884" cy="369332"/>
            </a:xfrm>
            <a:prstGeom prst="rect">
              <a:avLst/>
            </a:prstGeom>
          </p:spPr>
          <p:txBody>
            <a:bodyPr wrap="square">
              <a:spAutoFit/>
            </a:bodyPr>
            <a:lstStyle/>
            <a:p>
              <a:pPr algn="ctr"/>
              <a:r>
                <a:rPr lang="zh-CN" altLang="en-US" dirty="0" smtClean="0"/>
                <a:t> </a:t>
              </a:r>
              <a:r>
                <a:rPr lang="zh-CN" altLang="en-US" sz="1400" dirty="0" smtClean="0"/>
                <a:t>距离</a:t>
              </a:r>
              <a:r>
                <a:rPr lang="en-US" altLang="zh-CN" sz="1400" dirty="0" smtClean="0"/>
                <a:t>/m</a:t>
              </a:r>
              <a:endParaRPr lang="zh-CN" altLang="en-US" sz="1400" dirty="0"/>
            </a:p>
          </p:txBody>
        </p:sp>
      </p:grpSp>
      <p:sp>
        <p:nvSpPr>
          <p:cNvPr id="22529" name="Rectangle 1"/>
          <p:cNvSpPr>
            <a:spLocks noChangeArrowheads="1"/>
          </p:cNvSpPr>
          <p:nvPr/>
        </p:nvSpPr>
        <p:spPr bwMode="auto">
          <a:xfrm>
            <a:off x="619880" y="5457838"/>
            <a:ext cx="11072890" cy="1323439"/>
          </a:xfrm>
          <a:prstGeom prst="rect">
            <a:avLst/>
          </a:prstGeom>
          <a:noFill/>
          <a:ln w="28575">
            <a:solidFill>
              <a:srgbClr val="FF0000"/>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6700" algn="l" defTabSz="914400" rtl="0" eaLnBrk="1" fontAlgn="base" latinLnBrk="0" hangingPunct="1">
              <a:spcBef>
                <a:spcPct val="0"/>
              </a:spcBef>
              <a:spcAft>
                <a:spcPct val="0"/>
              </a:spcAft>
              <a:buClrTx/>
              <a:buSzTx/>
              <a:buFont typeface="+mj-ea"/>
              <a:buAutoNum type="circleNumDbPlain"/>
              <a:tabLst/>
            </a:pPr>
            <a:r>
              <a:rPr kumimoji="0" 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提高了列车控制的精度和行车效率，减少了司机的工作量，不需要频繁的牵引、制动，节能效果好，舒适度较高。</a:t>
            </a:r>
            <a:endPar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p>
            <a:pPr marL="0" marR="0" lvl="0" indent="266700" algn="l" defTabSz="914400" rtl="0" eaLnBrk="1" fontAlgn="base" latinLnBrk="0" hangingPunct="1">
              <a:spcBef>
                <a:spcPct val="0"/>
              </a:spcBef>
              <a:spcAft>
                <a:spcPct val="0"/>
              </a:spcAft>
              <a:buClrTx/>
              <a:buSzTx/>
              <a:buFont typeface="+mj-ea"/>
              <a:buAutoNum type="circleNumDbPlain"/>
              <a:tabLst/>
            </a:pPr>
            <a:endPar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p>
            <a:pPr marL="0" marR="0" lvl="0" indent="266700" algn="l" defTabSz="914400" rtl="0" eaLnBrk="0" fontAlgn="base" latinLnBrk="0" hangingPunct="0">
              <a:spcBef>
                <a:spcPct val="0"/>
              </a:spcBef>
              <a:spcAft>
                <a:spcPct val="0"/>
              </a:spcAft>
              <a:buClrTx/>
              <a:buSzTx/>
              <a:buFont typeface="+mj-ea"/>
              <a:buAutoNum type="circleNumDbPlain"/>
              <a:tabLst/>
            </a:pP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设计中，要求的运行间隔越短，闭塞分区的设备越多，列车运行最小间隔为</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Calibri" pitchFamily="34" charset="0"/>
              </a:rPr>
              <a:t>85</a:t>
            </a:r>
            <a:r>
              <a:rPr kumimoji="0" lang="zh-CN" altLang="en-US" sz="2000" b="1" i="0" u="none" strike="noStrike" cap="none" normalizeH="0" baseline="0" dirty="0" smtClean="0">
                <a:ln>
                  <a:noFill/>
                </a:ln>
                <a:solidFill>
                  <a:schemeClr val="tx1"/>
                </a:solidFill>
                <a:effectLst/>
                <a:latin typeface="Arial" pitchFamily="34" charset="0"/>
                <a:ea typeface="宋体" pitchFamily="2" charset="-122"/>
                <a:cs typeface="Times New Roman" pitchFamily="18" charset="0"/>
              </a:rPr>
              <a:t>～</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Calibri" pitchFamily="34" charset="0"/>
              </a:rPr>
              <a:t>90s</a:t>
            </a:r>
            <a:r>
              <a:rPr kumimoji="0" lang="en-US" altLang="zh-CN" sz="2000" b="1" i="0" u="none" strike="noStrike" cap="none" normalizeH="0" baseline="0" dirty="0" smtClean="0">
                <a:ln>
                  <a:noFill/>
                </a:ln>
                <a:solidFill>
                  <a:schemeClr val="tx1"/>
                </a:solidFill>
                <a:effectLst/>
                <a:latin typeface="Arial" pitchFamily="34" charset="0"/>
                <a:ea typeface="宋体" pitchFamily="2" charset="-122"/>
                <a:cs typeface="宋体" pitchFamily="2" charset="-122"/>
              </a:rPr>
              <a:t> </a:t>
            </a:r>
          </a:p>
        </p:txBody>
      </p:sp>
      <p:sp>
        <p:nvSpPr>
          <p:cNvPr id="36" name="矩形 35"/>
          <p:cNvSpPr/>
          <p:nvPr/>
        </p:nvSpPr>
        <p:spPr>
          <a:xfrm>
            <a:off x="619880" y="4314830"/>
            <a:ext cx="5346335" cy="400110"/>
          </a:xfrm>
          <a:prstGeom prst="rect">
            <a:avLst/>
          </a:prstGeom>
        </p:spPr>
        <p:txBody>
          <a:bodyPr wrap="none">
            <a:spAutoFit/>
          </a:bodyPr>
          <a:lstStyle/>
          <a:p>
            <a:r>
              <a:rPr lang="zh-CN" altLang="en-US" sz="2000" b="1" dirty="0" smtClean="0">
                <a:solidFill>
                  <a:srgbClr val="0303EB"/>
                </a:solidFill>
                <a:latin typeface="+mn-ea"/>
                <a:sym typeface="Arial" pitchFamily="34" charset="0"/>
              </a:rPr>
              <a:t>准移动闭塞列控系统</a:t>
            </a:r>
            <a:r>
              <a:rPr lang="zh-CN" altLang="en-US" sz="2000" b="1" dirty="0" smtClean="0">
                <a:solidFill>
                  <a:srgbClr val="0303EB"/>
                </a:solidFill>
                <a:latin typeface="+mn-ea"/>
              </a:rPr>
              <a:t>连续曲线速度控制示意图</a:t>
            </a:r>
            <a:endParaRPr lang="zh-CN" altLang="en-US" sz="2000" b="1" dirty="0">
              <a:solidFill>
                <a:srgbClr val="0303EB"/>
              </a:solidFill>
              <a:latin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2529"/>
                                        </p:tgtEl>
                                        <p:attrNameLst>
                                          <p:attrName>style.visibility</p:attrName>
                                        </p:attrNameLst>
                                      </p:cBhvr>
                                      <p:to>
                                        <p:strVal val="visible"/>
                                      </p:to>
                                    </p:set>
                                    <p:animEffect transition="in" filter="wipe(down)">
                                      <p:cBhvr>
                                        <p:cTn id="7" dur="500"/>
                                        <p:tgtEl>
                                          <p:spTgt spid="225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2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313021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4.2.2  </a:t>
            </a:r>
            <a:r>
              <a:rPr lang="zh-CN" altLang="en-US" sz="2800" b="1" dirty="0" smtClean="0">
                <a:solidFill>
                  <a:srgbClr val="0070C0"/>
                </a:solidFill>
                <a:latin typeface="微软雅黑" pitchFamily="34" charset="-122"/>
                <a:ea typeface="微软雅黑" pitchFamily="34" charset="-122"/>
                <a:sym typeface="Arial" pitchFamily="34" charset="0"/>
              </a:rPr>
              <a:t>准移动闭塞</a:t>
            </a:r>
            <a:endParaRPr lang="zh-CN" altLang="en-US" sz="2800" dirty="0">
              <a:solidFill>
                <a:srgbClr val="0070C0"/>
              </a:solidFill>
            </a:endParaRPr>
          </a:p>
        </p:txBody>
      </p:sp>
      <p:grpSp>
        <p:nvGrpSpPr>
          <p:cNvPr id="3" name="组合 2"/>
          <p:cNvGrpSpPr/>
          <p:nvPr/>
        </p:nvGrpSpPr>
        <p:grpSpPr>
          <a:xfrm>
            <a:off x="334128" y="1171558"/>
            <a:ext cx="11192736" cy="2214577"/>
            <a:chOff x="1524000" y="2357430"/>
            <a:chExt cx="6096000" cy="2913241"/>
          </a:xfrm>
        </p:grpSpPr>
        <p:grpSp>
          <p:nvGrpSpPr>
            <p:cNvPr id="4" name="组合 6"/>
            <p:cNvGrpSpPr/>
            <p:nvPr/>
          </p:nvGrpSpPr>
          <p:grpSpPr>
            <a:xfrm>
              <a:off x="1524000" y="2357430"/>
              <a:ext cx="6096000" cy="801540"/>
              <a:chOff x="0" y="71442"/>
              <a:chExt cx="6096000" cy="928695"/>
            </a:xfrm>
            <a:scene3d>
              <a:camera prst="orthographicFront"/>
              <a:lightRig rig="threePt" dir="t">
                <a:rot lat="0" lon="0" rev="7500000"/>
              </a:lightRig>
            </a:scene3d>
          </p:grpSpPr>
          <p:sp>
            <p:nvSpPr>
              <p:cNvPr id="9" name="矩形 8"/>
              <p:cNvSpPr/>
              <p:nvPr/>
            </p:nvSpPr>
            <p:spPr>
              <a:xfrm>
                <a:off x="0" y="71442"/>
                <a:ext cx="6096000" cy="928695"/>
              </a:xfrm>
              <a:prstGeom prst="rect">
                <a:avLst/>
              </a:prstGeom>
              <a:solidFill>
                <a:srgbClr val="8064A2">
                  <a:shade val="90000"/>
                  <a:hueOff val="0"/>
                  <a:satOff val="0"/>
                  <a:lumOff val="0"/>
                  <a:alphaOff val="0"/>
                </a:srgbClr>
              </a:solidFill>
              <a:ln>
                <a:noFill/>
              </a:ln>
              <a:effectLst>
                <a:outerShdw blurRad="38100" dist="25400" dir="5400000" algn="t" rotWithShape="0">
                  <a:srgbClr val="000000">
                    <a:alpha val="50000"/>
                  </a:srgbClr>
                </a:outerShdw>
              </a:effectLst>
              <a:sp3d prstMaterial="plastic">
                <a:bevelT w="127000" h="25400" prst="relaxedInset"/>
                <a:bevelB w="88900" h="121750" prst="angle"/>
              </a:sp3d>
            </p:spPr>
          </p:sp>
          <p:sp>
            <p:nvSpPr>
              <p:cNvPr id="10" name="矩形 9"/>
              <p:cNvSpPr/>
              <p:nvPr/>
            </p:nvSpPr>
            <p:spPr>
              <a:xfrm>
                <a:off x="0" y="71442"/>
                <a:ext cx="6096000" cy="928695"/>
              </a:xfrm>
              <a:prstGeom prst="rect">
                <a:avLst/>
              </a:prstGeom>
              <a:noFill/>
              <a:ln>
                <a:noFill/>
              </a:ln>
              <a:effectLst/>
              <a:sp3d/>
            </p:spPr>
            <p:txBody>
              <a:bodyPr spcFirstLastPara="0" vert="horz" wrap="square" lIns="91440" tIns="91440" rIns="91440" bIns="91440"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hueOff val="0"/>
                        <a:satOff val="0"/>
                        <a:lumOff val="0"/>
                        <a:alphaOff val="0"/>
                      </a:sysClr>
                    </a:solidFill>
                    <a:effectLst/>
                    <a:uLnTx/>
                    <a:uFillTx/>
                    <a:latin typeface="Perpetua"/>
                    <a:ea typeface="宋体"/>
                    <a:cs typeface="+mn-cs"/>
                  </a:rPr>
                  <a:t>虚拟闭塞</a:t>
                </a:r>
                <a:endParaRPr kumimoji="0" lang="zh-CN" altLang="en-US" sz="2400" b="1" i="0" u="none" strike="noStrike" kern="1200" cap="none" spc="0" normalizeH="0" baseline="0" noProof="0" dirty="0">
                  <a:ln>
                    <a:noFill/>
                  </a:ln>
                  <a:solidFill>
                    <a:sysClr val="window" lastClr="FFFFFF">
                      <a:hueOff val="0"/>
                      <a:satOff val="0"/>
                      <a:lumOff val="0"/>
                      <a:alphaOff val="0"/>
                    </a:sysClr>
                  </a:solidFill>
                  <a:effectLst/>
                  <a:uLnTx/>
                  <a:uFillTx/>
                  <a:latin typeface="Perpetua"/>
                  <a:ea typeface="宋体"/>
                  <a:cs typeface="+mn-cs"/>
                </a:endParaRPr>
              </a:p>
            </p:txBody>
          </p:sp>
        </p:grpSp>
        <p:grpSp>
          <p:nvGrpSpPr>
            <p:cNvPr id="5" name="组合 7"/>
            <p:cNvGrpSpPr/>
            <p:nvPr/>
          </p:nvGrpSpPr>
          <p:grpSpPr>
            <a:xfrm>
              <a:off x="1524000" y="3158970"/>
              <a:ext cx="6096000" cy="1913104"/>
              <a:chOff x="0" y="1000137"/>
              <a:chExt cx="6096000" cy="2114488"/>
            </a:xfrm>
            <a:scene3d>
              <a:camera prst="orthographicFront"/>
              <a:lightRig rig="threePt" dir="t">
                <a:rot lat="0" lon="0" rev="7500000"/>
              </a:lightRig>
            </a:scene3d>
          </p:grpSpPr>
          <p:sp>
            <p:nvSpPr>
              <p:cNvPr id="7" name="矩形 6"/>
              <p:cNvSpPr/>
              <p:nvPr/>
            </p:nvSpPr>
            <p:spPr>
              <a:xfrm>
                <a:off x="0" y="1000137"/>
                <a:ext cx="6096000" cy="2035530"/>
              </a:xfrm>
              <a:prstGeom prst="rect">
                <a:avLst/>
              </a:prstGeom>
              <a:blipFill>
                <a:blip r:embed="rId2">
                  <a:duotone>
                    <a:srgbClr val="8064A2">
                      <a:hueOff val="0"/>
                      <a:satOff val="0"/>
                      <a:lumOff val="0"/>
                      <a:alphaOff val="0"/>
                      <a:shade val="22000"/>
                      <a:satMod val="160000"/>
                    </a:srgbClr>
                    <a:srgbClr val="8064A2">
                      <a:hueOff val="0"/>
                      <a:satOff val="0"/>
                      <a:lumOff val="0"/>
                      <a:alphaOff val="0"/>
                      <a:shade val="45000"/>
                      <a:satMod val="100000"/>
                    </a:srgbClr>
                  </a:duotone>
                </a:blip>
                <a:tile tx="0" ty="0" sx="65000" sy="65000" flip="none" algn="ctr"/>
              </a:blipFill>
              <a:ln>
                <a:noFill/>
              </a:ln>
              <a:effectLst>
                <a:outerShdw blurRad="38100" dist="25400" dir="5400000" algn="t" rotWithShape="0">
                  <a:srgbClr val="000000">
                    <a:alpha val="50000"/>
                  </a:srgbClr>
                </a:outerShdw>
              </a:effectLst>
              <a:sp3d prstMaterial="plastic">
                <a:bevelT w="127000" h="25400" prst="relaxedInset"/>
              </a:sp3d>
            </p:spPr>
          </p:sp>
          <p:sp>
            <p:nvSpPr>
              <p:cNvPr id="8" name="矩形 7"/>
              <p:cNvSpPr/>
              <p:nvPr/>
            </p:nvSpPr>
            <p:spPr>
              <a:xfrm>
                <a:off x="0" y="1000137"/>
                <a:ext cx="6096000" cy="2114488"/>
              </a:xfrm>
              <a:prstGeom prst="rect">
                <a:avLst/>
              </a:prstGeom>
              <a:noFill/>
              <a:ln>
                <a:noFill/>
              </a:ln>
              <a:effectLst/>
              <a:sp3d/>
            </p:spPr>
            <p:txBody>
              <a:bodyPr spcFirstLastPara="0" vert="horz" wrap="square" lIns="91440" tIns="91440" rIns="91440" bIns="91440" numCol="1" spcCol="1270" anchor="ctr" anchorCtr="0">
                <a:noAutofit/>
              </a:bodyPr>
              <a:lstStyle/>
              <a:p>
                <a:pPr lvl="0" algn="just" defTabSz="1066800">
                  <a:lnSpc>
                    <a:spcPct val="110000"/>
                  </a:lnSpc>
                  <a:spcBef>
                    <a:spcPct val="0"/>
                  </a:spcBef>
                  <a:defRPr/>
                </a:pPr>
                <a:r>
                  <a:rPr lang="zh-CN" altLang="en-US" sz="2400" b="1" dirty="0" smtClean="0">
                    <a:solidFill>
                      <a:sysClr val="window" lastClr="FFFFFF"/>
                    </a:solidFill>
                    <a:latin typeface="Perpetua"/>
                    <a:ea typeface="宋体"/>
                  </a:rPr>
                  <a:t>         准移动闭塞的一种特殊方式，不设轨道占用检查设备，采取无线定位方式或轨道电缆定位方式来实现列车定位和轨道占用的检查功能，闭塞分区以计算机技术虚拟计算决定。</a:t>
                </a:r>
                <a:endParaRPr kumimoji="0" lang="zh-CN" altLang="en-US" sz="2400" b="1" i="0" u="none" strike="noStrike" kern="1200" cap="none" spc="0" normalizeH="0" baseline="0" noProof="0" dirty="0">
                  <a:ln>
                    <a:noFill/>
                  </a:ln>
                  <a:solidFill>
                    <a:sysClr val="window" lastClr="FFFFFF"/>
                  </a:solidFill>
                  <a:effectLst/>
                  <a:uLnTx/>
                  <a:uFillTx/>
                  <a:latin typeface="Perpetua"/>
                  <a:ea typeface="宋体"/>
                  <a:cs typeface="+mn-cs"/>
                </a:endParaRPr>
              </a:p>
            </p:txBody>
          </p:sp>
        </p:grpSp>
        <p:sp>
          <p:nvSpPr>
            <p:cNvPr id="6" name="矩形 5"/>
            <p:cNvSpPr/>
            <p:nvPr/>
          </p:nvSpPr>
          <p:spPr>
            <a:xfrm>
              <a:off x="1524000" y="5000636"/>
              <a:ext cx="6096000" cy="270035"/>
            </a:xfrm>
            <a:prstGeom prst="rect">
              <a:avLst/>
            </a:prstGeom>
            <a:solidFill>
              <a:srgbClr val="8064A2">
                <a:shade val="90000"/>
                <a:hueOff val="0"/>
                <a:satOff val="0"/>
                <a:lumOff val="0"/>
                <a:alphaOff val="0"/>
              </a:srgbClr>
            </a:solidFill>
            <a:ln>
              <a:noFill/>
            </a:ln>
            <a:effectLst>
              <a:outerShdw blurRad="38100" dist="25400" dir="5400000" algn="t" rotWithShape="0">
                <a:srgbClr val="000000">
                  <a:alpha val="50000"/>
                </a:srgbClr>
              </a:outerShdw>
            </a:effectLst>
            <a:scene3d>
              <a:camera prst="orthographicFront"/>
              <a:lightRig rig="threePt" dir="t">
                <a:rot lat="0" lon="0" rev="7500000"/>
              </a:lightRig>
            </a:scene3d>
            <a:sp3d prstMaterial="plastic">
              <a:bevelT w="127000" h="25400" prst="relaxedInset"/>
              <a:bevelB w="88900" h="121750" prst="angle"/>
            </a:sp3d>
          </p:spPr>
        </p:sp>
      </p:grpSp>
      <p:grpSp>
        <p:nvGrpSpPr>
          <p:cNvPr id="11" name="组合 10"/>
          <p:cNvGrpSpPr/>
          <p:nvPr/>
        </p:nvGrpSpPr>
        <p:grpSpPr>
          <a:xfrm>
            <a:off x="2191516" y="4029078"/>
            <a:ext cx="7286676" cy="2298158"/>
            <a:chOff x="1082641" y="2559602"/>
            <a:chExt cx="7286676" cy="2298158"/>
          </a:xfrm>
        </p:grpSpPr>
        <p:cxnSp>
          <p:nvCxnSpPr>
            <p:cNvPr id="12" name="直接连接符 11"/>
            <p:cNvCxnSpPr/>
            <p:nvPr/>
          </p:nvCxnSpPr>
          <p:spPr>
            <a:xfrm>
              <a:off x="1214414" y="3286124"/>
              <a:ext cx="7154903"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3" name="组合 5"/>
            <p:cNvGrpSpPr/>
            <p:nvPr/>
          </p:nvGrpSpPr>
          <p:grpSpPr>
            <a:xfrm>
              <a:off x="1654145" y="3000372"/>
              <a:ext cx="428628" cy="285752"/>
              <a:chOff x="1582707" y="2285992"/>
              <a:chExt cx="682172" cy="285752"/>
            </a:xfrm>
          </p:grpSpPr>
          <p:sp>
            <p:nvSpPr>
              <p:cNvPr id="26" name="椭圆 25"/>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9"/>
            <p:cNvGrpSpPr/>
            <p:nvPr/>
          </p:nvGrpSpPr>
          <p:grpSpPr>
            <a:xfrm>
              <a:off x="6369053" y="3000372"/>
              <a:ext cx="428628" cy="285752"/>
              <a:chOff x="1582707" y="2285992"/>
              <a:chExt cx="682172" cy="285752"/>
            </a:xfrm>
          </p:grpSpPr>
          <p:sp>
            <p:nvSpPr>
              <p:cNvPr id="23" name="椭圆 22"/>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24"/>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5" name="直接箭头连接符 14"/>
            <p:cNvCxnSpPr/>
            <p:nvPr/>
          </p:nvCxnSpPr>
          <p:spPr>
            <a:xfrm rot="10800000" flipH="1" flipV="1">
              <a:off x="4225913" y="2988230"/>
              <a:ext cx="1571636" cy="1588"/>
            </a:xfrm>
            <a:prstGeom prst="straightConnector1">
              <a:avLst/>
            </a:prstGeom>
            <a:ln w="28575">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4583103" y="2559602"/>
              <a:ext cx="955711" cy="369332"/>
            </a:xfrm>
            <a:prstGeom prst="rect">
              <a:avLst/>
            </a:prstGeom>
          </p:spPr>
          <p:txBody>
            <a:bodyPr wrap="none">
              <a:spAutoFit/>
            </a:bodyPr>
            <a:lstStyle/>
            <a:p>
              <a:pPr algn="ctr"/>
              <a:r>
                <a:rPr lang="zh-CN" altLang="en-US" dirty="0" smtClean="0"/>
                <a:t> </a:t>
              </a:r>
              <a:r>
                <a:rPr lang="zh-CN" altLang="en-US" sz="1400" dirty="0" smtClean="0"/>
                <a:t>运行方向</a:t>
              </a:r>
              <a:endParaRPr lang="zh-CN" altLang="en-US" sz="1400" dirty="0"/>
            </a:p>
          </p:txBody>
        </p:sp>
        <p:sp>
          <p:nvSpPr>
            <p:cNvPr id="17" name="任意多边形 16"/>
            <p:cNvSpPr/>
            <p:nvPr/>
          </p:nvSpPr>
          <p:spPr>
            <a:xfrm>
              <a:off x="1225517" y="4786322"/>
              <a:ext cx="7143800" cy="45719"/>
            </a:xfrm>
            <a:custGeom>
              <a:avLst/>
              <a:gdLst>
                <a:gd name="connsiteX0" fmla="*/ 0 w 5791200"/>
                <a:gd name="connsiteY0" fmla="*/ 0 h 0"/>
                <a:gd name="connsiteX1" fmla="*/ 5791200 w 5791200"/>
                <a:gd name="connsiteY1" fmla="*/ 0 h 0"/>
              </a:gdLst>
              <a:ahLst/>
              <a:cxnLst>
                <a:cxn ang="0">
                  <a:pos x="connsiteX0" y="connsiteY0"/>
                </a:cxn>
                <a:cxn ang="0">
                  <a:pos x="connsiteX1" y="connsiteY1"/>
                </a:cxn>
              </a:cxnLst>
              <a:rect l="l" t="t" r="r" b="b"/>
              <a:pathLst>
                <a:path w="5791200">
                  <a:moveTo>
                    <a:pt x="0" y="0"/>
                  </a:moveTo>
                  <a:lnTo>
                    <a:pt x="5791200" y="0"/>
                  </a:ln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矩形 17"/>
            <p:cNvSpPr/>
            <p:nvPr/>
          </p:nvSpPr>
          <p:spPr>
            <a:xfrm>
              <a:off x="1082641" y="3643314"/>
              <a:ext cx="420308" cy="369332"/>
            </a:xfrm>
            <a:prstGeom prst="rect">
              <a:avLst/>
            </a:prstGeom>
          </p:spPr>
          <p:txBody>
            <a:bodyPr wrap="none">
              <a:spAutoFit/>
            </a:bodyPr>
            <a:lstStyle/>
            <a:p>
              <a:pPr algn="ctr"/>
              <a:r>
                <a:rPr lang="zh-CN" altLang="en-US" dirty="0" smtClean="0"/>
                <a:t> </a:t>
              </a:r>
              <a:r>
                <a:rPr lang="en-US" altLang="zh-CN" sz="1400" dirty="0" smtClean="0"/>
                <a:t>80</a:t>
              </a:r>
              <a:endParaRPr lang="zh-CN" altLang="en-US" sz="1400" dirty="0"/>
            </a:p>
          </p:txBody>
        </p:sp>
        <p:sp>
          <p:nvSpPr>
            <p:cNvPr id="19" name="矩形 18"/>
            <p:cNvSpPr/>
            <p:nvPr/>
          </p:nvSpPr>
          <p:spPr>
            <a:xfrm>
              <a:off x="5440359" y="3214686"/>
              <a:ext cx="776175" cy="369332"/>
            </a:xfrm>
            <a:prstGeom prst="rect">
              <a:avLst/>
            </a:prstGeom>
          </p:spPr>
          <p:txBody>
            <a:bodyPr wrap="none">
              <a:spAutoFit/>
            </a:bodyPr>
            <a:lstStyle/>
            <a:p>
              <a:pPr algn="ctr"/>
              <a:r>
                <a:rPr lang="zh-CN" altLang="en-US" dirty="0" smtClean="0"/>
                <a:t> </a:t>
              </a:r>
              <a:r>
                <a:rPr lang="zh-CN" altLang="en-US" sz="1400" dirty="0" smtClean="0"/>
                <a:t>目标点</a:t>
              </a:r>
              <a:endParaRPr lang="zh-CN" altLang="en-US" sz="1400" dirty="0"/>
            </a:p>
          </p:txBody>
        </p:sp>
        <p:sp>
          <p:nvSpPr>
            <p:cNvPr id="20" name="任意多边形 19"/>
            <p:cNvSpPr/>
            <p:nvPr/>
          </p:nvSpPr>
          <p:spPr>
            <a:xfrm>
              <a:off x="1233714" y="3991429"/>
              <a:ext cx="4267200" cy="798285"/>
            </a:xfrm>
            <a:custGeom>
              <a:avLst/>
              <a:gdLst>
                <a:gd name="connsiteX0" fmla="*/ 0 w 4267200"/>
                <a:gd name="connsiteY0" fmla="*/ 0 h 798285"/>
                <a:gd name="connsiteX1" fmla="*/ 1799772 w 4267200"/>
                <a:gd name="connsiteY1" fmla="*/ 14514 h 798285"/>
                <a:gd name="connsiteX2" fmla="*/ 3323772 w 4267200"/>
                <a:gd name="connsiteY2" fmla="*/ 188685 h 798285"/>
                <a:gd name="connsiteX3" fmla="*/ 4267200 w 4267200"/>
                <a:gd name="connsiteY3" fmla="*/ 798285 h 798285"/>
              </a:gdLst>
              <a:ahLst/>
              <a:cxnLst>
                <a:cxn ang="0">
                  <a:pos x="connsiteX0" y="connsiteY0"/>
                </a:cxn>
                <a:cxn ang="0">
                  <a:pos x="connsiteX1" y="connsiteY1"/>
                </a:cxn>
                <a:cxn ang="0">
                  <a:pos x="connsiteX2" y="connsiteY2"/>
                </a:cxn>
                <a:cxn ang="0">
                  <a:pos x="connsiteX3" y="connsiteY3"/>
                </a:cxn>
              </a:cxnLst>
              <a:rect l="l" t="t" r="r" b="b"/>
              <a:pathLst>
                <a:path w="4267200" h="798285">
                  <a:moveTo>
                    <a:pt x="0" y="0"/>
                  </a:moveTo>
                  <a:lnTo>
                    <a:pt x="1799772" y="14514"/>
                  </a:lnTo>
                  <a:cubicBezTo>
                    <a:pt x="2353734" y="45962"/>
                    <a:pt x="2912534" y="58057"/>
                    <a:pt x="3323772" y="188685"/>
                  </a:cubicBezTo>
                  <a:cubicBezTo>
                    <a:pt x="3735010" y="319313"/>
                    <a:pt x="4001105" y="558799"/>
                    <a:pt x="4267200" y="798285"/>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1" name="任意多边形 20"/>
            <p:cNvSpPr/>
            <p:nvPr/>
          </p:nvSpPr>
          <p:spPr>
            <a:xfrm flipH="1">
              <a:off x="5484224" y="3178629"/>
              <a:ext cx="45719" cy="1679131"/>
            </a:xfrm>
            <a:custGeom>
              <a:avLst/>
              <a:gdLst>
                <a:gd name="connsiteX0" fmla="*/ 0 w 0"/>
                <a:gd name="connsiteY0" fmla="*/ 0 h 261257"/>
                <a:gd name="connsiteX1" fmla="*/ 0 w 0"/>
                <a:gd name="connsiteY1" fmla="*/ 261257 h 261257"/>
              </a:gdLst>
              <a:ahLst/>
              <a:cxnLst>
                <a:cxn ang="0">
                  <a:pos x="connsiteX0" y="connsiteY0"/>
                </a:cxn>
                <a:cxn ang="0">
                  <a:pos x="connsiteX1" y="connsiteY1"/>
                </a:cxn>
              </a:cxnLst>
              <a:rect l="l" t="t" r="r" b="b"/>
              <a:pathLst>
                <a:path h="261257">
                  <a:moveTo>
                    <a:pt x="0" y="0"/>
                  </a:moveTo>
                  <a:lnTo>
                    <a:pt x="0" y="261257"/>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2" name="任意多边形 21"/>
            <p:cNvSpPr/>
            <p:nvPr/>
          </p:nvSpPr>
          <p:spPr>
            <a:xfrm flipH="1">
              <a:off x="2082773" y="3143248"/>
              <a:ext cx="45719" cy="1679131"/>
            </a:xfrm>
            <a:custGeom>
              <a:avLst/>
              <a:gdLst>
                <a:gd name="connsiteX0" fmla="*/ 0 w 0"/>
                <a:gd name="connsiteY0" fmla="*/ 0 h 261257"/>
                <a:gd name="connsiteX1" fmla="*/ 0 w 0"/>
                <a:gd name="connsiteY1" fmla="*/ 261257 h 261257"/>
              </a:gdLst>
              <a:ahLst/>
              <a:cxnLst>
                <a:cxn ang="0">
                  <a:pos x="connsiteX0" y="connsiteY0"/>
                </a:cxn>
                <a:cxn ang="0">
                  <a:pos x="connsiteX1" y="connsiteY1"/>
                </a:cxn>
              </a:cxnLst>
              <a:rect l="l" t="t" r="r" b="b"/>
              <a:pathLst>
                <a:path h="261257">
                  <a:moveTo>
                    <a:pt x="0" y="0"/>
                  </a:moveTo>
                  <a:lnTo>
                    <a:pt x="0" y="261257"/>
                  </a:lnTo>
                </a:path>
              </a:pathLst>
            </a:custGeom>
            <a:ln>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2771146"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4.2.3  </a:t>
            </a:r>
            <a:r>
              <a:rPr lang="zh-CN" altLang="en-US" sz="2800" b="1" dirty="0" smtClean="0">
                <a:solidFill>
                  <a:srgbClr val="0070C0"/>
                </a:solidFill>
                <a:latin typeface="微软雅黑" pitchFamily="34" charset="-122"/>
                <a:ea typeface="微软雅黑" pitchFamily="34" charset="-122"/>
                <a:sym typeface="Arial" pitchFamily="34" charset="0"/>
              </a:rPr>
              <a:t>移动闭塞</a:t>
            </a:r>
            <a:endParaRPr lang="zh-CN" altLang="en-US" sz="2800" dirty="0">
              <a:solidFill>
                <a:srgbClr val="0070C0"/>
              </a:solidFill>
            </a:endParaRPr>
          </a:p>
        </p:txBody>
      </p:sp>
      <p:sp>
        <p:nvSpPr>
          <p:cNvPr id="12" name="Rectangle 1"/>
          <p:cNvSpPr>
            <a:spLocks noChangeArrowheads="1"/>
          </p:cNvSpPr>
          <p:nvPr/>
        </p:nvSpPr>
        <p:spPr bwMode="auto">
          <a:xfrm>
            <a:off x="334128" y="1385872"/>
            <a:ext cx="11572956" cy="1130246"/>
          </a:xfrm>
          <a:prstGeom prst="rect">
            <a:avLst/>
          </a:prstGeom>
          <a:noFill/>
          <a:ln w="28575">
            <a:solidFill>
              <a:srgbClr val="FF0000"/>
            </a:solidFill>
            <a:miter lim="800000"/>
            <a:headEnd/>
            <a:tailEnd/>
          </a:ln>
          <a:effectLst/>
        </p:spPr>
        <p:txBody>
          <a:bodyPr vert="horz" wrap="square" lIns="91440" tIns="45720" rIns="91440" bIns="45720" numCol="1" anchor="ctr" anchorCtr="0" compatLnSpc="1">
            <a:prstTxWarp prst="textNoShape">
              <a:avLst/>
            </a:prstTxWarp>
            <a:spAutoFit/>
          </a:bodyPr>
          <a:lstStyle/>
          <a:p>
            <a:pPr fontAlgn="base">
              <a:lnSpc>
                <a:spcPct val="150000"/>
              </a:lnSpc>
              <a:spcBef>
                <a:spcPct val="0"/>
              </a:spcBef>
              <a:spcAft>
                <a:spcPct val="0"/>
              </a:spcAft>
              <a:defRPr/>
            </a:pPr>
            <a:r>
              <a:rPr lang="zh-CN" altLang="en-US" sz="2400" b="1" kern="0" dirty="0" smtClean="0">
                <a:latin typeface="Times New Roman" pitchFamily="18" charset="0"/>
                <a:ea typeface="宋体" pitchFamily="2" charset="-122"/>
                <a:cs typeface="fangsong_gb2312"/>
              </a:rPr>
              <a:t>        移动闭塞方式采取目标</a:t>
            </a:r>
            <a:r>
              <a:rPr lang="en-US" altLang="zh-CN" sz="2400" b="1" kern="0" dirty="0" smtClean="0">
                <a:latin typeface="Times New Roman" pitchFamily="18" charset="0"/>
                <a:ea typeface="宋体" pitchFamily="2" charset="-122"/>
                <a:cs typeface="fangsong_gb2312"/>
              </a:rPr>
              <a:t>-</a:t>
            </a:r>
            <a:r>
              <a:rPr lang="zh-CN" altLang="en-US" sz="2400" b="1" kern="0" dirty="0" smtClean="0">
                <a:latin typeface="Times New Roman" pitchFamily="18" charset="0"/>
                <a:ea typeface="宋体" pitchFamily="2" charset="-122"/>
                <a:cs typeface="fangsong_gb2312"/>
              </a:rPr>
              <a:t>距离控制模式。目标</a:t>
            </a:r>
            <a:r>
              <a:rPr lang="en-US" altLang="zh-CN" sz="2400" b="1" kern="0" dirty="0" smtClean="0">
                <a:latin typeface="Times New Roman" pitchFamily="18" charset="0"/>
                <a:ea typeface="宋体" pitchFamily="2" charset="-122"/>
                <a:cs typeface="fangsong_gb2312"/>
              </a:rPr>
              <a:t>-</a:t>
            </a:r>
            <a:r>
              <a:rPr lang="zh-CN" altLang="en-US" sz="2400" b="1" kern="0" dirty="0" smtClean="0">
                <a:latin typeface="Times New Roman" pitchFamily="18" charset="0"/>
                <a:ea typeface="宋体" pitchFamily="2" charset="-122"/>
                <a:cs typeface="fangsong_gb2312"/>
              </a:rPr>
              <a:t>距离控制模式根据目标距离、目标速度及列车本身的性能确定列车制动曲线，采用一次制动方式。</a:t>
            </a:r>
          </a:p>
        </p:txBody>
      </p:sp>
      <p:grpSp>
        <p:nvGrpSpPr>
          <p:cNvPr id="13" name="组合 12"/>
          <p:cNvGrpSpPr/>
          <p:nvPr/>
        </p:nvGrpSpPr>
        <p:grpSpPr>
          <a:xfrm>
            <a:off x="905634" y="4347867"/>
            <a:ext cx="2071702" cy="714380"/>
            <a:chOff x="571472" y="2857496"/>
            <a:chExt cx="2311867" cy="874112"/>
          </a:xfrm>
          <a:scene3d>
            <a:camera prst="orthographicFront">
              <a:rot lat="0" lon="0" rev="0"/>
            </a:camera>
            <a:lightRig rig="glow" dir="t">
              <a:rot lat="0" lon="0" rev="4800000"/>
            </a:lightRig>
          </a:scene3d>
        </p:grpSpPr>
        <p:sp>
          <p:nvSpPr>
            <p:cNvPr id="14" name="燕尾形 13"/>
            <p:cNvSpPr/>
            <p:nvPr/>
          </p:nvSpPr>
          <p:spPr>
            <a:xfrm>
              <a:off x="571472" y="2857496"/>
              <a:ext cx="2311867" cy="781870"/>
            </a:xfrm>
            <a:prstGeom prst="foldedCorner">
              <a:avLst/>
            </a:prstGeom>
            <a:solidFill>
              <a:srgbClr val="FF9900"/>
            </a:solidFill>
            <a:ln w="12700" cap="flat" cmpd="sng" algn="ctr">
              <a:noFill/>
              <a:prstDash val="solid"/>
            </a:ln>
            <a:effectLst>
              <a:outerShdw blurRad="190500" dist="228600" dir="2700000" algn="ctr">
                <a:srgbClr val="000000">
                  <a:alpha val="30000"/>
                </a:srgbClr>
              </a:outerShdw>
            </a:effectLst>
            <a:sp3d prstMaterial="matte">
              <a:bevelT w="190500" h="38100"/>
            </a:sp3d>
          </p:spPr>
        </p:sp>
        <p:sp>
          <p:nvSpPr>
            <p:cNvPr id="15" name="燕尾形 4"/>
            <p:cNvSpPr/>
            <p:nvPr/>
          </p:nvSpPr>
          <p:spPr>
            <a:xfrm>
              <a:off x="653552" y="2949738"/>
              <a:ext cx="2070347" cy="781870"/>
            </a:xfrm>
            <a:prstGeom prst="foldedCorner">
              <a:avLst/>
            </a:prstGeom>
            <a:noFill/>
            <a:ln>
              <a:noFill/>
            </a:ln>
            <a:effectLst>
              <a:outerShdw blurRad="190500" dist="228600" dir="2700000" algn="ctr">
                <a:srgbClr val="000000">
                  <a:alpha val="30000"/>
                </a:srgbClr>
              </a:outerShdw>
            </a:effectLst>
            <a:sp3d prstMaterial="matte"/>
          </p:spPr>
          <p:txBody>
            <a:bodyPr spcFirstLastPara="0" vert="horz" wrap="square" lIns="96012" tIns="32004" rIns="32004" bIns="32004" numCol="1" spcCol="1270" anchor="ctr" anchorCtr="0">
              <a:noAutofit/>
            </a:bodyPr>
            <a:lstStyle/>
            <a:p>
              <a:pPr lvl="0" algn="ctr" defTabSz="1066800">
                <a:lnSpc>
                  <a:spcPct val="90000"/>
                </a:lnSpc>
                <a:spcBef>
                  <a:spcPct val="0"/>
                </a:spcBef>
                <a:spcAft>
                  <a:spcPct val="35000"/>
                </a:spcAft>
                <a:defRPr/>
              </a:pPr>
              <a:r>
                <a:rPr lang="zh-CN" altLang="en-US" sz="2400" b="1" dirty="0" smtClean="0">
                  <a:solidFill>
                    <a:sysClr val="window" lastClr="FFFFFF"/>
                  </a:solidFill>
                  <a:latin typeface="Perpetua"/>
                  <a:ea typeface="宋体"/>
                </a:rPr>
                <a:t>计算制动点</a:t>
              </a:r>
              <a:endParaRPr kumimoji="0" lang="zh-CN" altLang="en-US" sz="2400" b="1" i="0" u="none" strike="noStrike" kern="1200" cap="none" spc="0" normalizeH="0" baseline="0" noProof="0" dirty="0">
                <a:ln>
                  <a:noFill/>
                </a:ln>
                <a:solidFill>
                  <a:sysClr val="window" lastClr="FFFFFF"/>
                </a:solidFill>
                <a:effectLst/>
                <a:uLnTx/>
                <a:uFillTx/>
                <a:latin typeface="Perpetua"/>
                <a:ea typeface="宋体"/>
                <a:cs typeface="+mn-cs"/>
              </a:endParaRPr>
            </a:p>
          </p:txBody>
        </p:sp>
      </p:grpSp>
      <p:sp>
        <p:nvSpPr>
          <p:cNvPr id="16" name="TextBox 15"/>
          <p:cNvSpPr txBox="1"/>
          <p:nvPr/>
        </p:nvSpPr>
        <p:spPr>
          <a:xfrm>
            <a:off x="3906028" y="3171822"/>
            <a:ext cx="4643470" cy="461665"/>
          </a:xfrm>
          <a:prstGeom prst="rect">
            <a:avLst/>
          </a:prstGeom>
          <a:noFill/>
        </p:spPr>
        <p:txBody>
          <a:bodyPr wrap="square" rtlCol="0">
            <a:spAutoFit/>
          </a:bodyPr>
          <a:lstStyle/>
          <a:p>
            <a:pPr lvl="0">
              <a:defRPr/>
            </a:pPr>
            <a:r>
              <a:rPr lang="zh-CN" altLang="en-US" sz="2400" b="1" kern="0" dirty="0" smtClean="0">
                <a:solidFill>
                  <a:srgbClr val="333399"/>
                </a:solidFill>
                <a:latin typeface="Times New Roman" pitchFamily="18" charset="0"/>
                <a:ea typeface="+mj-ea"/>
                <a:cs typeface="Times New Roman" pitchFamily="18" charset="0"/>
              </a:rPr>
              <a:t>前行列车的尾部（留有安全距离）</a:t>
            </a:r>
            <a:endParaRPr kumimoji="0" lang="zh-CN" altLang="en-US" sz="2400" b="1" i="0" u="none" strike="noStrike" kern="0" cap="none" spc="0" normalizeH="0" baseline="0" noProof="0" dirty="0">
              <a:ln>
                <a:noFill/>
              </a:ln>
              <a:solidFill>
                <a:srgbClr val="333399"/>
              </a:solidFill>
              <a:effectLst/>
              <a:uLnTx/>
              <a:uFillTx/>
              <a:latin typeface="Times New Roman" pitchFamily="18" charset="0"/>
              <a:ea typeface="+mj-ea"/>
              <a:cs typeface="Times New Roman" pitchFamily="18" charset="0"/>
            </a:endParaRPr>
          </a:p>
        </p:txBody>
      </p:sp>
      <p:sp>
        <p:nvSpPr>
          <p:cNvPr id="17" name="燕尾形 16"/>
          <p:cNvSpPr/>
          <p:nvPr/>
        </p:nvSpPr>
        <p:spPr>
          <a:xfrm>
            <a:off x="3405962" y="3243260"/>
            <a:ext cx="357190" cy="357190"/>
          </a:xfrm>
          <a:prstGeom prst="chevron">
            <a:avLst/>
          </a:prstGeom>
          <a:solidFill>
            <a:srgbClr val="FFC000"/>
          </a:solidFill>
          <a:ln w="12700" cap="flat" cmpd="sng" algn="ctr">
            <a:noFill/>
            <a:prstDash val="solid"/>
          </a:ln>
          <a:effectLst/>
          <a:scene3d>
            <a:camera prst="orthographicFront">
              <a:rot lat="0" lon="0" rev="0"/>
            </a:camera>
            <a:lightRig rig="contrasting" dir="t">
              <a:rot lat="0" lon="0" rev="7800000"/>
            </a:lightRig>
          </a:scene3d>
          <a:sp3d>
            <a:bevelT w="139700" h="139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Times New Roman" pitchFamily="18" charset="0"/>
              <a:ea typeface="+mj-ea"/>
              <a:cs typeface="Times New Roman" pitchFamily="18" charset="0"/>
            </a:endParaRPr>
          </a:p>
        </p:txBody>
      </p:sp>
      <p:grpSp>
        <p:nvGrpSpPr>
          <p:cNvPr id="18" name="组合 17"/>
          <p:cNvGrpSpPr/>
          <p:nvPr/>
        </p:nvGrpSpPr>
        <p:grpSpPr>
          <a:xfrm>
            <a:off x="905632" y="3100384"/>
            <a:ext cx="2071702" cy="714380"/>
            <a:chOff x="571472" y="2857496"/>
            <a:chExt cx="2311867" cy="874112"/>
          </a:xfrm>
          <a:scene3d>
            <a:camera prst="orthographicFront">
              <a:rot lat="0" lon="0" rev="0"/>
            </a:camera>
            <a:lightRig rig="glow" dir="t">
              <a:rot lat="0" lon="0" rev="4800000"/>
            </a:lightRig>
          </a:scene3d>
        </p:grpSpPr>
        <p:sp>
          <p:nvSpPr>
            <p:cNvPr id="19" name="燕尾形 13"/>
            <p:cNvSpPr/>
            <p:nvPr/>
          </p:nvSpPr>
          <p:spPr>
            <a:xfrm>
              <a:off x="571472" y="2857496"/>
              <a:ext cx="2311867" cy="781870"/>
            </a:xfrm>
            <a:prstGeom prst="foldedCorner">
              <a:avLst/>
            </a:prstGeom>
            <a:solidFill>
              <a:srgbClr val="00B0F0"/>
            </a:solidFill>
            <a:ln w="12700" cap="flat" cmpd="sng" algn="ctr">
              <a:noFill/>
              <a:prstDash val="solid"/>
            </a:ln>
            <a:effectLst>
              <a:outerShdw blurRad="190500" dist="228600" dir="2700000" algn="ctr">
                <a:srgbClr val="000000">
                  <a:alpha val="30000"/>
                </a:srgbClr>
              </a:outerShdw>
            </a:effectLst>
            <a:sp3d prstMaterial="matte">
              <a:bevelT w="190500" h="38100"/>
            </a:sp3d>
          </p:spPr>
        </p:sp>
        <p:sp>
          <p:nvSpPr>
            <p:cNvPr id="20" name="燕尾形 4"/>
            <p:cNvSpPr/>
            <p:nvPr/>
          </p:nvSpPr>
          <p:spPr>
            <a:xfrm>
              <a:off x="653552" y="2949738"/>
              <a:ext cx="2070347" cy="781870"/>
            </a:xfrm>
            <a:prstGeom prst="foldedCorner">
              <a:avLst/>
            </a:prstGeom>
            <a:noFill/>
            <a:ln>
              <a:noFill/>
            </a:ln>
            <a:effectLst>
              <a:outerShdw blurRad="190500" dist="228600" dir="2700000" algn="ctr">
                <a:srgbClr val="000000">
                  <a:alpha val="30000"/>
                </a:srgbClr>
              </a:outerShdw>
            </a:effectLst>
            <a:sp3d prstMaterial="matte"/>
          </p:spPr>
          <p:txBody>
            <a:bodyPr spcFirstLastPara="0" vert="horz" wrap="square" lIns="96012" tIns="32004" rIns="32004" bIns="32004" numCol="1" spcCol="1270" anchor="ctr" anchorCtr="0">
              <a:noAutofit/>
            </a:bodyPr>
            <a:lstStyle/>
            <a:p>
              <a:pPr lvl="0" algn="ctr" defTabSz="1066800">
                <a:lnSpc>
                  <a:spcPct val="90000"/>
                </a:lnSpc>
                <a:spcBef>
                  <a:spcPct val="0"/>
                </a:spcBef>
                <a:spcAft>
                  <a:spcPct val="35000"/>
                </a:spcAft>
                <a:defRPr/>
              </a:pPr>
              <a:r>
                <a:rPr kumimoji="0" lang="zh-CN" altLang="en-US" sz="2400" b="1" i="0" u="none" strike="noStrike" kern="1200" cap="none" spc="0" normalizeH="0" baseline="0" noProof="0" dirty="0" smtClean="0">
                  <a:ln>
                    <a:noFill/>
                  </a:ln>
                  <a:solidFill>
                    <a:sysClr val="window" lastClr="FFFFFF"/>
                  </a:solidFill>
                  <a:effectLst/>
                  <a:uLnTx/>
                  <a:uFillTx/>
                  <a:latin typeface="Perpetua"/>
                  <a:ea typeface="宋体"/>
                  <a:cs typeface="+mn-cs"/>
                </a:rPr>
                <a:t>追踪目标点</a:t>
              </a:r>
              <a:endParaRPr kumimoji="0" lang="zh-CN" altLang="en-US" sz="2400" b="1" i="0" u="none" strike="noStrike" kern="1200" cap="none" spc="0" normalizeH="0" baseline="0" noProof="0" dirty="0">
                <a:ln>
                  <a:noFill/>
                </a:ln>
                <a:solidFill>
                  <a:sysClr val="window" lastClr="FFFFFF"/>
                </a:solidFill>
                <a:effectLst/>
                <a:uLnTx/>
                <a:uFillTx/>
                <a:latin typeface="Perpetua"/>
                <a:ea typeface="宋体"/>
                <a:cs typeface="+mn-cs"/>
              </a:endParaRPr>
            </a:p>
          </p:txBody>
        </p:sp>
      </p:grpSp>
      <p:sp>
        <p:nvSpPr>
          <p:cNvPr id="21" name="TextBox 20"/>
          <p:cNvSpPr txBox="1"/>
          <p:nvPr/>
        </p:nvSpPr>
        <p:spPr>
          <a:xfrm>
            <a:off x="3977466" y="4457706"/>
            <a:ext cx="7715304" cy="461665"/>
          </a:xfrm>
          <a:prstGeom prst="rect">
            <a:avLst/>
          </a:prstGeom>
          <a:noFill/>
        </p:spPr>
        <p:txBody>
          <a:bodyPr wrap="square" rtlCol="0">
            <a:spAutoFit/>
          </a:bodyPr>
          <a:lstStyle/>
          <a:p>
            <a:pPr>
              <a:defRPr/>
            </a:pPr>
            <a:r>
              <a:rPr lang="zh-CN" altLang="en-US" sz="2400" b="1" kern="0" dirty="0" smtClean="0">
                <a:solidFill>
                  <a:srgbClr val="333399"/>
                </a:solidFill>
                <a:latin typeface="Times New Roman" pitchFamily="18" charset="0"/>
                <a:ea typeface="+mj-ea"/>
                <a:cs typeface="Times New Roman" pitchFamily="18" charset="0"/>
              </a:rPr>
              <a:t>根据目标距离、目标速度及列车本身的性能计算决定</a:t>
            </a:r>
            <a:endParaRPr kumimoji="0" lang="zh-CN" altLang="en-US" sz="2400" b="1" i="0" u="none" strike="noStrike" kern="0" cap="none" spc="0" normalizeH="0" baseline="0" noProof="0" dirty="0">
              <a:ln>
                <a:noFill/>
              </a:ln>
              <a:solidFill>
                <a:srgbClr val="333399"/>
              </a:solidFill>
              <a:effectLst/>
              <a:uLnTx/>
              <a:uFillTx/>
              <a:latin typeface="Times New Roman" pitchFamily="18" charset="0"/>
              <a:ea typeface="+mj-ea"/>
              <a:cs typeface="Times New Roman" pitchFamily="18" charset="0"/>
            </a:endParaRPr>
          </a:p>
        </p:txBody>
      </p:sp>
      <p:sp>
        <p:nvSpPr>
          <p:cNvPr id="22" name="燕尾形 21"/>
          <p:cNvSpPr/>
          <p:nvPr/>
        </p:nvSpPr>
        <p:spPr>
          <a:xfrm>
            <a:off x="3405962" y="4562181"/>
            <a:ext cx="357190" cy="357190"/>
          </a:xfrm>
          <a:prstGeom prst="chevron">
            <a:avLst/>
          </a:prstGeom>
          <a:solidFill>
            <a:srgbClr val="FFC000"/>
          </a:solidFill>
          <a:ln w="12700" cap="flat" cmpd="sng" algn="ctr">
            <a:noFill/>
            <a:prstDash val="solid"/>
          </a:ln>
          <a:effectLst/>
          <a:scene3d>
            <a:camera prst="orthographicFront">
              <a:rot lat="0" lon="0" rev="0"/>
            </a:camera>
            <a:lightRig rig="contrasting" dir="t">
              <a:rot lat="0" lon="0" rev="7800000"/>
            </a:lightRig>
          </a:scene3d>
          <a:sp3d>
            <a:bevelT w="139700" h="139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Times New Roman" pitchFamily="18" charset="0"/>
              <a:ea typeface="+mj-ea"/>
              <a:cs typeface="Times New Roman" pitchFamily="18" charset="0"/>
            </a:endParaRPr>
          </a:p>
        </p:txBody>
      </p:sp>
      <p:grpSp>
        <p:nvGrpSpPr>
          <p:cNvPr id="23" name="组合 22"/>
          <p:cNvGrpSpPr/>
          <p:nvPr/>
        </p:nvGrpSpPr>
        <p:grpSpPr>
          <a:xfrm>
            <a:off x="2763020" y="5743590"/>
            <a:ext cx="2428892" cy="642942"/>
            <a:chOff x="4500562" y="3071810"/>
            <a:chExt cx="1785950" cy="642942"/>
          </a:xfrm>
        </p:grpSpPr>
        <p:sp>
          <p:nvSpPr>
            <p:cNvPr id="24" name="圆角矩形 23"/>
            <p:cNvSpPr/>
            <p:nvPr/>
          </p:nvSpPr>
          <p:spPr>
            <a:xfrm>
              <a:off x="4500562" y="3071810"/>
              <a:ext cx="1785950" cy="642942"/>
            </a:xfrm>
            <a:prstGeom prst="roundRect">
              <a:avLst/>
            </a:prstGeom>
            <a:solidFill>
              <a:srgbClr val="00B050"/>
            </a:soli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Times New Roman" pitchFamily="18" charset="0"/>
                <a:ea typeface="+mj-ea"/>
                <a:cs typeface="Times New Roman" pitchFamily="18" charset="0"/>
              </a:endParaRPr>
            </a:p>
          </p:txBody>
        </p:sp>
        <p:sp>
          <p:nvSpPr>
            <p:cNvPr id="25" name="TextBox 24"/>
            <p:cNvSpPr txBox="1"/>
            <p:nvPr/>
          </p:nvSpPr>
          <p:spPr>
            <a:xfrm>
              <a:off x="4626629" y="3181649"/>
              <a:ext cx="1554827"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Times New Roman" pitchFamily="18" charset="0"/>
                  <a:ea typeface="+mj-ea"/>
                  <a:cs typeface="Times New Roman" pitchFamily="18" charset="0"/>
                </a:rPr>
                <a:t>两点均可移动</a:t>
              </a:r>
              <a:endParaRPr kumimoji="0" lang="zh-CN" altLang="en-US" sz="2400" b="1" i="0" u="none" strike="noStrike" kern="0" cap="none" spc="0" normalizeH="0" baseline="0" noProof="0" dirty="0">
                <a:ln>
                  <a:noFill/>
                </a:ln>
                <a:solidFill>
                  <a:sysClr val="window" lastClr="FFFFFF"/>
                </a:solidFill>
                <a:effectLst/>
                <a:uLnTx/>
                <a:uFillTx/>
                <a:latin typeface="Times New Roman" pitchFamily="18" charset="0"/>
                <a:ea typeface="+mj-ea"/>
                <a:cs typeface="Times New Roman" pitchFamily="18" charset="0"/>
              </a:endParaRPr>
            </a:p>
          </p:txBody>
        </p:sp>
      </p:grpSp>
      <p:sp>
        <p:nvSpPr>
          <p:cNvPr id="26" name="右箭头 25"/>
          <p:cNvSpPr/>
          <p:nvPr/>
        </p:nvSpPr>
        <p:spPr>
          <a:xfrm>
            <a:off x="5549102" y="5886466"/>
            <a:ext cx="571504" cy="357190"/>
          </a:xfrm>
          <a:prstGeom prst="rightArrow">
            <a:avLst/>
          </a:prstGeom>
          <a:solidFill>
            <a:srgbClr val="FFC000"/>
          </a:solidFill>
          <a:ln w="12700" cap="flat" cmpd="sng" algn="ctr">
            <a:noFill/>
            <a:prstDash val="solid"/>
          </a:ln>
          <a:effectLst/>
          <a:scene3d>
            <a:camera prst="orthographicFront">
              <a:rot lat="0" lon="0" rev="0"/>
            </a:camera>
            <a:lightRig rig="contrasting" dir="t">
              <a:rot lat="0" lon="0" rev="7800000"/>
            </a:lightRig>
          </a:scene3d>
          <a:sp3d>
            <a:bevelT w="139700" h="139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Times New Roman" pitchFamily="18" charset="0"/>
              <a:ea typeface="+mj-ea"/>
              <a:cs typeface="Times New Roman" pitchFamily="18" charset="0"/>
            </a:endParaRPr>
          </a:p>
        </p:txBody>
      </p:sp>
      <p:sp>
        <p:nvSpPr>
          <p:cNvPr id="27" name="TextBox 26"/>
          <p:cNvSpPr txBox="1"/>
          <p:nvPr/>
        </p:nvSpPr>
        <p:spPr>
          <a:xfrm>
            <a:off x="6406358" y="5853429"/>
            <a:ext cx="1428760" cy="461665"/>
          </a:xfrm>
          <a:prstGeom prst="rect">
            <a:avLst/>
          </a:prstGeom>
          <a:noFill/>
        </p:spPr>
        <p:txBody>
          <a:bodyPr wrap="square" rtlCol="0">
            <a:spAutoFit/>
          </a:bodyPr>
          <a:lstStyle/>
          <a:p>
            <a:pPr lvl="0">
              <a:defRPr/>
            </a:pPr>
            <a:r>
              <a:rPr kumimoji="0" lang="zh-CN" altLang="en-US" sz="2400" b="1" i="0" u="none" strike="noStrike" kern="0" cap="none" spc="0" normalizeH="0" baseline="0" noProof="0" dirty="0" smtClean="0">
                <a:ln>
                  <a:noFill/>
                </a:ln>
                <a:solidFill>
                  <a:srgbClr val="333399"/>
                </a:solidFill>
                <a:effectLst/>
                <a:uLnTx/>
                <a:uFillTx/>
                <a:latin typeface="Times New Roman" pitchFamily="18" charset="0"/>
                <a:ea typeface="+mj-ea"/>
                <a:cs typeface="Times New Roman" pitchFamily="18" charset="0"/>
              </a:rPr>
              <a:t>移动闭塞</a:t>
            </a:r>
            <a:endParaRPr kumimoji="0" lang="zh-CN" altLang="en-US" sz="2400" b="1" i="0" u="none" strike="noStrike" kern="0" cap="none" spc="0" normalizeH="0" baseline="0" noProof="0" dirty="0">
              <a:ln>
                <a:noFill/>
              </a:ln>
              <a:solidFill>
                <a:srgbClr val="333399"/>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par>
                          <p:cTn id="7" fill="hold">
                            <p:stCondLst>
                              <p:cond delay="0"/>
                            </p:stCondLst>
                            <p:childTnLst>
                              <p:par>
                                <p:cTn id="8" presetID="2" presetClass="entr" presetSubtype="8" fill="hold" grpId="0" nodeType="afterEffect">
                                  <p:stCondLst>
                                    <p:cond delay="0"/>
                                  </p:stCondLst>
                                  <p:childTnLst>
                                    <p:set>
                                      <p:cBhvr>
                                        <p:cTn id="9" dur="1" fill="hold">
                                          <p:stCondLst>
                                            <p:cond delay="0"/>
                                          </p:stCondLst>
                                        </p:cTn>
                                        <p:tgtEl>
                                          <p:spTgt spid="17"/>
                                        </p:tgtEl>
                                        <p:attrNameLst>
                                          <p:attrName>style.visibility</p:attrName>
                                        </p:attrNameLst>
                                      </p:cBhvr>
                                      <p:to>
                                        <p:strVal val="visible"/>
                                      </p:to>
                                    </p:set>
                                    <p:anim calcmode="lin" valueType="num">
                                      <p:cBhvr additive="base">
                                        <p:cTn id="10" dur="500" fill="hold"/>
                                        <p:tgtEl>
                                          <p:spTgt spid="17"/>
                                        </p:tgtEl>
                                        <p:attrNameLst>
                                          <p:attrName>ppt_x</p:attrName>
                                        </p:attrNameLst>
                                      </p:cBhvr>
                                      <p:tavLst>
                                        <p:tav tm="0">
                                          <p:val>
                                            <p:strVal val="0-#ppt_w/2"/>
                                          </p:val>
                                        </p:tav>
                                        <p:tav tm="100000">
                                          <p:val>
                                            <p:strVal val="#ppt_x"/>
                                          </p:val>
                                        </p:tav>
                                      </p:tavLst>
                                    </p:anim>
                                    <p:anim calcmode="lin" valueType="num">
                                      <p:cBhvr additive="base">
                                        <p:cTn id="11" dur="500" fill="hold"/>
                                        <p:tgtEl>
                                          <p:spTgt spid="17"/>
                                        </p:tgtEl>
                                        <p:attrNameLst>
                                          <p:attrName>ppt_y</p:attrName>
                                        </p:attrNameLst>
                                      </p:cBhvr>
                                      <p:tavLst>
                                        <p:tav tm="0">
                                          <p:val>
                                            <p:strVal val="#ppt_y"/>
                                          </p:val>
                                        </p:tav>
                                        <p:tav tm="100000">
                                          <p:val>
                                            <p:strVal val="#ppt_y"/>
                                          </p:val>
                                        </p:tav>
                                      </p:tavLst>
                                    </p:anim>
                                  </p:childTnLst>
                                </p:cTn>
                              </p:par>
                            </p:childTnLst>
                          </p:cTn>
                        </p:par>
                        <p:par>
                          <p:cTn id="12" fill="hold">
                            <p:stCondLst>
                              <p:cond delay="500"/>
                            </p:stCondLst>
                            <p:childTnLst>
                              <p:par>
                                <p:cTn id="13" presetID="1"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par>
                          <p:cTn id="19" fill="hold">
                            <p:stCondLst>
                              <p:cond delay="0"/>
                            </p:stCondLst>
                            <p:childTnLst>
                              <p:par>
                                <p:cTn id="20" presetID="2" presetClass="entr" presetSubtype="8" fill="hold" grpId="0" nodeType="after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additive="base">
                                        <p:cTn id="22" dur="500" fill="hold"/>
                                        <p:tgtEl>
                                          <p:spTgt spid="22"/>
                                        </p:tgtEl>
                                        <p:attrNameLst>
                                          <p:attrName>ppt_x</p:attrName>
                                        </p:attrNameLst>
                                      </p:cBhvr>
                                      <p:tavLst>
                                        <p:tav tm="0">
                                          <p:val>
                                            <p:strVal val="0-#ppt_w/2"/>
                                          </p:val>
                                        </p:tav>
                                        <p:tav tm="100000">
                                          <p:val>
                                            <p:strVal val="#ppt_x"/>
                                          </p:val>
                                        </p:tav>
                                      </p:tavLst>
                                    </p:anim>
                                    <p:anim calcmode="lin" valueType="num">
                                      <p:cBhvr additive="base">
                                        <p:cTn id="23" dur="500" fill="hold"/>
                                        <p:tgtEl>
                                          <p:spTgt spid="22"/>
                                        </p:tgtEl>
                                        <p:attrNameLst>
                                          <p:attrName>ppt_y</p:attrName>
                                        </p:attrNameLst>
                                      </p:cBhvr>
                                      <p:tavLst>
                                        <p:tav tm="0">
                                          <p:val>
                                            <p:strVal val="#ppt_y"/>
                                          </p:val>
                                        </p:tav>
                                        <p:tav tm="100000">
                                          <p:val>
                                            <p:strVal val="#ppt_y"/>
                                          </p:val>
                                        </p:tav>
                                      </p:tavLst>
                                    </p:anim>
                                  </p:childTnLst>
                                </p:cTn>
                              </p:par>
                            </p:childTnLst>
                          </p:cTn>
                        </p:par>
                        <p:par>
                          <p:cTn id="24" fill="hold">
                            <p:stCondLst>
                              <p:cond delay="500"/>
                            </p:stCondLst>
                            <p:childTnLst>
                              <p:par>
                                <p:cTn id="25" presetID="1" presetClass="entr" presetSubtype="0"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childTnLst>
                          </p:cTn>
                        </p:par>
                        <p:par>
                          <p:cTn id="31" fill="hold">
                            <p:stCondLst>
                              <p:cond delay="0"/>
                            </p:stCondLst>
                            <p:childTnLst>
                              <p:par>
                                <p:cTn id="32" presetID="2" presetClass="entr" presetSubtype="8" fill="hold" grpId="0" nodeType="afterEffect">
                                  <p:stCondLst>
                                    <p:cond delay="0"/>
                                  </p:stCondLst>
                                  <p:childTnLst>
                                    <p:set>
                                      <p:cBhvr>
                                        <p:cTn id="33" dur="1" fill="hold">
                                          <p:stCondLst>
                                            <p:cond delay="0"/>
                                          </p:stCondLst>
                                        </p:cTn>
                                        <p:tgtEl>
                                          <p:spTgt spid="26"/>
                                        </p:tgtEl>
                                        <p:attrNameLst>
                                          <p:attrName>style.visibility</p:attrName>
                                        </p:attrNameLst>
                                      </p:cBhvr>
                                      <p:to>
                                        <p:strVal val="visible"/>
                                      </p:to>
                                    </p:set>
                                    <p:anim calcmode="lin" valueType="num">
                                      <p:cBhvr additive="base">
                                        <p:cTn id="34" dur="500" fill="hold"/>
                                        <p:tgtEl>
                                          <p:spTgt spid="26"/>
                                        </p:tgtEl>
                                        <p:attrNameLst>
                                          <p:attrName>ppt_x</p:attrName>
                                        </p:attrNameLst>
                                      </p:cBhvr>
                                      <p:tavLst>
                                        <p:tav tm="0">
                                          <p:val>
                                            <p:strVal val="0-#ppt_w/2"/>
                                          </p:val>
                                        </p:tav>
                                        <p:tav tm="100000">
                                          <p:val>
                                            <p:strVal val="#ppt_x"/>
                                          </p:val>
                                        </p:tav>
                                      </p:tavLst>
                                    </p:anim>
                                    <p:anim calcmode="lin" valueType="num">
                                      <p:cBhvr additive="base">
                                        <p:cTn id="35" dur="500" fill="hold"/>
                                        <p:tgtEl>
                                          <p:spTgt spid="26"/>
                                        </p:tgtEl>
                                        <p:attrNameLst>
                                          <p:attrName>ppt_y</p:attrName>
                                        </p:attrNameLst>
                                      </p:cBhvr>
                                      <p:tavLst>
                                        <p:tav tm="0">
                                          <p:val>
                                            <p:strVal val="#ppt_y"/>
                                          </p:val>
                                        </p:tav>
                                        <p:tav tm="100000">
                                          <p:val>
                                            <p:strVal val="#ppt_y"/>
                                          </p:val>
                                        </p:tav>
                                      </p:tavLst>
                                    </p:anim>
                                  </p:childTnLst>
                                </p:cTn>
                              </p:par>
                            </p:childTnLst>
                          </p:cTn>
                        </p:par>
                        <p:par>
                          <p:cTn id="36" fill="hold">
                            <p:stCondLst>
                              <p:cond delay="500"/>
                            </p:stCondLst>
                            <p:childTnLst>
                              <p:par>
                                <p:cTn id="37" presetID="1" presetClass="entr" presetSubtype="0"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animBg="1"/>
      <p:bldP spid="21" grpId="0"/>
      <p:bldP spid="22" grpId="0" animBg="1"/>
      <p:bldP spid="26" grpId="0" animBg="1"/>
      <p:bldP spid="2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2771146"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4.2.3  </a:t>
            </a:r>
            <a:r>
              <a:rPr lang="zh-CN" altLang="en-US" sz="2800" b="1" dirty="0" smtClean="0">
                <a:solidFill>
                  <a:srgbClr val="0070C0"/>
                </a:solidFill>
                <a:latin typeface="微软雅黑" pitchFamily="34" charset="-122"/>
                <a:ea typeface="微软雅黑" pitchFamily="34" charset="-122"/>
                <a:sym typeface="Arial" pitchFamily="34" charset="0"/>
              </a:rPr>
              <a:t>移动闭塞</a:t>
            </a:r>
            <a:endParaRPr lang="zh-CN" altLang="en-US" sz="2800" dirty="0">
              <a:solidFill>
                <a:srgbClr val="0070C0"/>
              </a:solidFill>
            </a:endParaRPr>
          </a:p>
        </p:txBody>
      </p:sp>
      <p:sp>
        <p:nvSpPr>
          <p:cNvPr id="8" name="Rectangle 1"/>
          <p:cNvSpPr>
            <a:spLocks noChangeArrowheads="1"/>
          </p:cNvSpPr>
          <p:nvPr/>
        </p:nvSpPr>
        <p:spPr bwMode="auto">
          <a:xfrm>
            <a:off x="1548574" y="5457838"/>
            <a:ext cx="9144064" cy="1130246"/>
          </a:xfrm>
          <a:prstGeom prst="rect">
            <a:avLst/>
          </a:prstGeom>
          <a:noFill/>
          <a:ln w="28575">
            <a:solidFill>
              <a:srgbClr val="FF66FF"/>
            </a:solid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base">
              <a:lnSpc>
                <a:spcPct val="150000"/>
              </a:lnSpc>
              <a:spcBef>
                <a:spcPct val="0"/>
              </a:spcBef>
              <a:spcAft>
                <a:spcPct val="0"/>
              </a:spcAft>
              <a:defRPr/>
            </a:pPr>
            <a:r>
              <a:rPr lang="zh-CN" altLang="en-US" sz="2400" b="1" kern="0" dirty="0" smtClean="0">
                <a:solidFill>
                  <a:srgbClr val="333399"/>
                </a:solidFill>
                <a:latin typeface="Times New Roman" pitchFamily="18" charset="0"/>
                <a:ea typeface="宋体" pitchFamily="2" charset="-122"/>
                <a:cs typeface="fangsong_gb2312"/>
              </a:rPr>
              <a:t>        </a:t>
            </a:r>
            <a:r>
              <a:rPr lang="zh-CN" altLang="en-US" sz="2400" b="1" kern="0" dirty="0" smtClean="0">
                <a:latin typeface="Times New Roman" pitchFamily="18" charset="0"/>
                <a:ea typeface="宋体" pitchFamily="2" charset="-122"/>
                <a:cs typeface="fangsong_gb2312"/>
              </a:rPr>
              <a:t>追踪运行间隔要比准移动闭塞更小，移动闭塞一般采用无线通信和无线定位技术来实现。</a:t>
            </a:r>
          </a:p>
        </p:txBody>
      </p:sp>
      <p:grpSp>
        <p:nvGrpSpPr>
          <p:cNvPr id="37" name="组合 36"/>
          <p:cNvGrpSpPr/>
          <p:nvPr/>
        </p:nvGrpSpPr>
        <p:grpSpPr>
          <a:xfrm>
            <a:off x="2477268" y="1528748"/>
            <a:ext cx="7215238" cy="3136778"/>
            <a:chOff x="3763152" y="904442"/>
            <a:chExt cx="7215238" cy="3136778"/>
          </a:xfrm>
        </p:grpSpPr>
        <p:grpSp>
          <p:nvGrpSpPr>
            <p:cNvPr id="9" name="组合 8"/>
            <p:cNvGrpSpPr/>
            <p:nvPr/>
          </p:nvGrpSpPr>
          <p:grpSpPr>
            <a:xfrm>
              <a:off x="3763152" y="1743062"/>
              <a:ext cx="7215238" cy="2298158"/>
              <a:chOff x="1214414" y="2559602"/>
              <a:chExt cx="7215238" cy="2298158"/>
            </a:xfrm>
          </p:grpSpPr>
          <p:cxnSp>
            <p:nvCxnSpPr>
              <p:cNvPr id="10" name="直接连接符 9"/>
              <p:cNvCxnSpPr/>
              <p:nvPr/>
            </p:nvCxnSpPr>
            <p:spPr>
              <a:xfrm>
                <a:off x="1214414" y="3286124"/>
                <a:ext cx="7154903"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组合 5"/>
              <p:cNvGrpSpPr/>
              <p:nvPr/>
            </p:nvGrpSpPr>
            <p:grpSpPr>
              <a:xfrm>
                <a:off x="3297219" y="3000372"/>
                <a:ext cx="428628" cy="285752"/>
                <a:chOff x="1582707" y="2285992"/>
                <a:chExt cx="682172" cy="285752"/>
              </a:xfrm>
            </p:grpSpPr>
            <p:sp>
              <p:nvSpPr>
                <p:cNvPr id="22" name="椭圆 21"/>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23"/>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9"/>
              <p:cNvGrpSpPr/>
              <p:nvPr/>
            </p:nvGrpSpPr>
            <p:grpSpPr>
              <a:xfrm>
                <a:off x="6369053" y="3000372"/>
                <a:ext cx="428628" cy="285752"/>
                <a:chOff x="1582707" y="2285992"/>
                <a:chExt cx="682172" cy="285752"/>
              </a:xfrm>
            </p:grpSpPr>
            <p:sp>
              <p:nvSpPr>
                <p:cNvPr id="19" name="椭圆 18"/>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3" name="直接箭头连接符 12"/>
              <p:cNvCxnSpPr/>
              <p:nvPr/>
            </p:nvCxnSpPr>
            <p:spPr>
              <a:xfrm rot="10800000" flipH="1" flipV="1">
                <a:off x="6858016" y="2988230"/>
                <a:ext cx="1571636" cy="1588"/>
              </a:xfrm>
              <a:prstGeom prst="straightConnector1">
                <a:avLst/>
              </a:prstGeom>
              <a:ln w="28575">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7072330" y="2559602"/>
                <a:ext cx="955711" cy="369332"/>
              </a:xfrm>
              <a:prstGeom prst="rect">
                <a:avLst/>
              </a:prstGeom>
            </p:spPr>
            <p:txBody>
              <a:bodyPr wrap="none">
                <a:spAutoFit/>
              </a:bodyPr>
              <a:lstStyle/>
              <a:p>
                <a:pPr algn="ctr"/>
                <a:r>
                  <a:rPr lang="zh-CN" altLang="en-US" dirty="0" smtClean="0"/>
                  <a:t> </a:t>
                </a:r>
                <a:r>
                  <a:rPr lang="zh-CN" altLang="en-US" sz="1400" dirty="0" smtClean="0"/>
                  <a:t>运行方向</a:t>
                </a:r>
                <a:endParaRPr lang="zh-CN" altLang="en-US" sz="1400" dirty="0"/>
              </a:p>
            </p:txBody>
          </p:sp>
          <p:sp>
            <p:nvSpPr>
              <p:cNvPr id="15" name="任意多边形 14"/>
              <p:cNvSpPr/>
              <p:nvPr/>
            </p:nvSpPr>
            <p:spPr>
              <a:xfrm>
                <a:off x="1225517" y="4786322"/>
                <a:ext cx="7143800" cy="45719"/>
              </a:xfrm>
              <a:custGeom>
                <a:avLst/>
                <a:gdLst>
                  <a:gd name="connsiteX0" fmla="*/ 0 w 5791200"/>
                  <a:gd name="connsiteY0" fmla="*/ 0 h 0"/>
                  <a:gd name="connsiteX1" fmla="*/ 5791200 w 5791200"/>
                  <a:gd name="connsiteY1" fmla="*/ 0 h 0"/>
                </a:gdLst>
                <a:ahLst/>
                <a:cxnLst>
                  <a:cxn ang="0">
                    <a:pos x="connsiteX0" y="connsiteY0"/>
                  </a:cxn>
                  <a:cxn ang="0">
                    <a:pos x="connsiteX1" y="connsiteY1"/>
                  </a:cxn>
                </a:cxnLst>
                <a:rect l="l" t="t" r="r" b="b"/>
                <a:pathLst>
                  <a:path w="5791200">
                    <a:moveTo>
                      <a:pt x="0" y="0"/>
                    </a:moveTo>
                    <a:lnTo>
                      <a:pt x="5791200" y="0"/>
                    </a:ln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任意多边形 15"/>
              <p:cNvSpPr/>
              <p:nvPr/>
            </p:nvSpPr>
            <p:spPr>
              <a:xfrm>
                <a:off x="6011862" y="3214686"/>
                <a:ext cx="71439" cy="1643074"/>
              </a:xfrm>
              <a:custGeom>
                <a:avLst/>
                <a:gdLst>
                  <a:gd name="connsiteX0" fmla="*/ 0 w 0"/>
                  <a:gd name="connsiteY0" fmla="*/ 0 h 1582058"/>
                  <a:gd name="connsiteX1" fmla="*/ 0 w 0"/>
                  <a:gd name="connsiteY1" fmla="*/ 1582058 h 1582058"/>
                </a:gdLst>
                <a:ahLst/>
                <a:cxnLst>
                  <a:cxn ang="0">
                    <a:pos x="connsiteX0" y="connsiteY0"/>
                  </a:cxn>
                  <a:cxn ang="0">
                    <a:pos x="connsiteX1" y="connsiteY1"/>
                  </a:cxn>
                </a:cxnLst>
                <a:rect l="l" t="t" r="r" b="b"/>
                <a:pathLst>
                  <a:path h="1582058">
                    <a:moveTo>
                      <a:pt x="0" y="0"/>
                    </a:moveTo>
                    <a:lnTo>
                      <a:pt x="0" y="1582058"/>
                    </a:lnTo>
                  </a:path>
                </a:pathLst>
              </a:custGeom>
              <a:ln w="12700">
                <a:solidFill>
                  <a:srgbClr val="0070C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矩形 16"/>
              <p:cNvSpPr/>
              <p:nvPr/>
            </p:nvSpPr>
            <p:spPr>
              <a:xfrm>
                <a:off x="5868986" y="3214686"/>
                <a:ext cx="1131905" cy="477054"/>
              </a:xfrm>
              <a:prstGeom prst="rect">
                <a:avLst/>
              </a:prstGeom>
            </p:spPr>
            <p:txBody>
              <a:bodyPr wrap="square">
                <a:spAutoFit/>
              </a:bodyPr>
              <a:lstStyle/>
              <a:p>
                <a:pPr algn="ctr"/>
                <a:r>
                  <a:rPr lang="zh-CN" altLang="en-US" dirty="0" smtClean="0"/>
                  <a:t> </a:t>
                </a:r>
                <a:r>
                  <a:rPr lang="zh-CN" altLang="en-US" sz="1400" dirty="0" smtClean="0"/>
                  <a:t>目标点</a:t>
                </a:r>
                <a:endParaRPr lang="zh-CN" altLang="en-US" sz="1400" dirty="0"/>
              </a:p>
            </p:txBody>
          </p:sp>
          <p:sp>
            <p:nvSpPr>
              <p:cNvPr id="18" name="任意多边形 17"/>
              <p:cNvSpPr/>
              <p:nvPr/>
            </p:nvSpPr>
            <p:spPr>
              <a:xfrm>
                <a:off x="1673225" y="3845487"/>
                <a:ext cx="4267200" cy="944228"/>
              </a:xfrm>
              <a:custGeom>
                <a:avLst/>
                <a:gdLst>
                  <a:gd name="connsiteX0" fmla="*/ 0 w 4267200"/>
                  <a:gd name="connsiteY0" fmla="*/ 0 h 798285"/>
                  <a:gd name="connsiteX1" fmla="*/ 1799772 w 4267200"/>
                  <a:gd name="connsiteY1" fmla="*/ 14514 h 798285"/>
                  <a:gd name="connsiteX2" fmla="*/ 3323772 w 4267200"/>
                  <a:gd name="connsiteY2" fmla="*/ 188685 h 798285"/>
                  <a:gd name="connsiteX3" fmla="*/ 4267200 w 4267200"/>
                  <a:gd name="connsiteY3" fmla="*/ 798285 h 798285"/>
                </a:gdLst>
                <a:ahLst/>
                <a:cxnLst>
                  <a:cxn ang="0">
                    <a:pos x="connsiteX0" y="connsiteY0"/>
                  </a:cxn>
                  <a:cxn ang="0">
                    <a:pos x="connsiteX1" y="connsiteY1"/>
                  </a:cxn>
                  <a:cxn ang="0">
                    <a:pos x="connsiteX2" y="connsiteY2"/>
                  </a:cxn>
                  <a:cxn ang="0">
                    <a:pos x="connsiteX3" y="connsiteY3"/>
                  </a:cxn>
                </a:cxnLst>
                <a:rect l="l" t="t" r="r" b="b"/>
                <a:pathLst>
                  <a:path w="4267200" h="798285">
                    <a:moveTo>
                      <a:pt x="0" y="0"/>
                    </a:moveTo>
                    <a:lnTo>
                      <a:pt x="1799772" y="14514"/>
                    </a:lnTo>
                    <a:cubicBezTo>
                      <a:pt x="2353734" y="45962"/>
                      <a:pt x="2912534" y="58057"/>
                      <a:pt x="3323772" y="188685"/>
                    </a:cubicBezTo>
                    <a:cubicBezTo>
                      <a:pt x="3735010" y="319313"/>
                      <a:pt x="4001105" y="558799"/>
                      <a:pt x="4267200" y="798285"/>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25" name="矩形 24"/>
            <p:cNvSpPr/>
            <p:nvPr/>
          </p:nvSpPr>
          <p:spPr>
            <a:xfrm>
              <a:off x="7263614" y="1100120"/>
              <a:ext cx="785818" cy="357190"/>
            </a:xfrm>
            <a:prstGeom prst="rect">
              <a:avLst/>
            </a:prstGeom>
            <a:noFill/>
            <a:ln>
              <a:solidFill>
                <a:srgbClr val="FF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chemeClr val="tx1"/>
                  </a:solidFill>
                </a:rPr>
                <a:t>SCC</a:t>
              </a:r>
              <a:endParaRPr lang="zh-CN" altLang="en-US" b="1" dirty="0">
                <a:solidFill>
                  <a:schemeClr val="tx1"/>
                </a:solidFill>
              </a:endParaRPr>
            </a:p>
          </p:txBody>
        </p:sp>
        <p:sp>
          <p:nvSpPr>
            <p:cNvPr id="26" name="任意多边形 25"/>
            <p:cNvSpPr/>
            <p:nvPr/>
          </p:nvSpPr>
          <p:spPr>
            <a:xfrm>
              <a:off x="8062175" y="1275008"/>
              <a:ext cx="1030310" cy="914400"/>
            </a:xfrm>
            <a:custGeom>
              <a:avLst/>
              <a:gdLst>
                <a:gd name="connsiteX0" fmla="*/ 1030310 w 1030310"/>
                <a:gd name="connsiteY0" fmla="*/ 914400 h 914400"/>
                <a:gd name="connsiteX1" fmla="*/ 1030310 w 1030310"/>
                <a:gd name="connsiteY1" fmla="*/ 0 h 914400"/>
                <a:gd name="connsiteX2" fmla="*/ 0 w 1030310"/>
                <a:gd name="connsiteY2" fmla="*/ 0 h 914400"/>
              </a:gdLst>
              <a:ahLst/>
              <a:cxnLst>
                <a:cxn ang="0">
                  <a:pos x="connsiteX0" y="connsiteY0"/>
                </a:cxn>
                <a:cxn ang="0">
                  <a:pos x="connsiteX1" y="connsiteY1"/>
                </a:cxn>
                <a:cxn ang="0">
                  <a:pos x="connsiteX2" y="connsiteY2"/>
                </a:cxn>
              </a:cxnLst>
              <a:rect l="l" t="t" r="r" b="b"/>
              <a:pathLst>
                <a:path w="1030310" h="914400">
                  <a:moveTo>
                    <a:pt x="1030310" y="914400"/>
                  </a:moveTo>
                  <a:lnTo>
                    <a:pt x="1030310" y="0"/>
                  </a:lnTo>
                  <a:lnTo>
                    <a:pt x="0" y="0"/>
                  </a:lnTo>
                </a:path>
              </a:pathLst>
            </a:custGeom>
            <a:ln>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7" name="任意多边形 26"/>
            <p:cNvSpPr/>
            <p:nvPr/>
          </p:nvSpPr>
          <p:spPr>
            <a:xfrm>
              <a:off x="6104586" y="1313645"/>
              <a:ext cx="1146220" cy="858045"/>
            </a:xfrm>
            <a:custGeom>
              <a:avLst/>
              <a:gdLst>
                <a:gd name="connsiteX0" fmla="*/ 1146220 w 1146220"/>
                <a:gd name="connsiteY0" fmla="*/ 0 h 914400"/>
                <a:gd name="connsiteX1" fmla="*/ 0 w 1146220"/>
                <a:gd name="connsiteY1" fmla="*/ 0 h 914400"/>
                <a:gd name="connsiteX2" fmla="*/ 0 w 1146220"/>
                <a:gd name="connsiteY2" fmla="*/ 914400 h 914400"/>
              </a:gdLst>
              <a:ahLst/>
              <a:cxnLst>
                <a:cxn ang="0">
                  <a:pos x="connsiteX0" y="connsiteY0"/>
                </a:cxn>
                <a:cxn ang="0">
                  <a:pos x="connsiteX1" y="connsiteY1"/>
                </a:cxn>
                <a:cxn ang="0">
                  <a:pos x="connsiteX2" y="connsiteY2"/>
                </a:cxn>
              </a:cxnLst>
              <a:rect l="l" t="t" r="r" b="b"/>
              <a:pathLst>
                <a:path w="1146220" h="914400">
                  <a:moveTo>
                    <a:pt x="1146220" y="0"/>
                  </a:moveTo>
                  <a:lnTo>
                    <a:pt x="0" y="0"/>
                  </a:lnTo>
                  <a:lnTo>
                    <a:pt x="0" y="914400"/>
                  </a:lnTo>
                </a:path>
              </a:pathLst>
            </a:custGeom>
            <a:ln>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8" name="任意多边形 27"/>
            <p:cNvSpPr/>
            <p:nvPr/>
          </p:nvSpPr>
          <p:spPr>
            <a:xfrm>
              <a:off x="5937161" y="1236372"/>
              <a:ext cx="1287887" cy="953036"/>
            </a:xfrm>
            <a:custGeom>
              <a:avLst/>
              <a:gdLst>
                <a:gd name="connsiteX0" fmla="*/ 0 w 1287887"/>
                <a:gd name="connsiteY0" fmla="*/ 953036 h 953036"/>
                <a:gd name="connsiteX1" fmla="*/ 0 w 1287887"/>
                <a:gd name="connsiteY1" fmla="*/ 0 h 953036"/>
                <a:gd name="connsiteX2" fmla="*/ 1287887 w 1287887"/>
                <a:gd name="connsiteY2" fmla="*/ 0 h 953036"/>
              </a:gdLst>
              <a:ahLst/>
              <a:cxnLst>
                <a:cxn ang="0">
                  <a:pos x="connsiteX0" y="connsiteY0"/>
                </a:cxn>
                <a:cxn ang="0">
                  <a:pos x="connsiteX1" y="connsiteY1"/>
                </a:cxn>
                <a:cxn ang="0">
                  <a:pos x="connsiteX2" y="connsiteY2"/>
                </a:cxn>
              </a:cxnLst>
              <a:rect l="l" t="t" r="r" b="b"/>
              <a:pathLst>
                <a:path w="1287887" h="953036">
                  <a:moveTo>
                    <a:pt x="0" y="953036"/>
                  </a:moveTo>
                  <a:lnTo>
                    <a:pt x="0" y="0"/>
                  </a:lnTo>
                  <a:lnTo>
                    <a:pt x="1287887" y="0"/>
                  </a:lnTo>
                </a:path>
              </a:pathLst>
            </a:custGeom>
            <a:ln>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9" name="矩形 28"/>
            <p:cNvSpPr/>
            <p:nvPr/>
          </p:nvSpPr>
          <p:spPr>
            <a:xfrm>
              <a:off x="8263746" y="957244"/>
              <a:ext cx="1005403" cy="338554"/>
            </a:xfrm>
            <a:prstGeom prst="rect">
              <a:avLst/>
            </a:prstGeom>
          </p:spPr>
          <p:txBody>
            <a:bodyPr wrap="none">
              <a:spAutoFit/>
            </a:bodyPr>
            <a:lstStyle/>
            <a:p>
              <a:r>
                <a:rPr lang="zh-CN" altLang="en-US" sz="1600" dirty="0" smtClean="0"/>
                <a:t>位置信息</a:t>
              </a:r>
              <a:endParaRPr lang="zh-CN" altLang="en-US" sz="1600" dirty="0"/>
            </a:p>
          </p:txBody>
        </p:sp>
        <p:sp>
          <p:nvSpPr>
            <p:cNvPr id="30" name="矩形 29"/>
            <p:cNvSpPr/>
            <p:nvPr/>
          </p:nvSpPr>
          <p:spPr>
            <a:xfrm>
              <a:off x="5977730" y="904442"/>
              <a:ext cx="1005403" cy="338554"/>
            </a:xfrm>
            <a:prstGeom prst="rect">
              <a:avLst/>
            </a:prstGeom>
          </p:spPr>
          <p:txBody>
            <a:bodyPr wrap="none">
              <a:spAutoFit/>
            </a:bodyPr>
            <a:lstStyle/>
            <a:p>
              <a:r>
                <a:rPr lang="zh-CN" altLang="en-US" sz="1600" dirty="0" smtClean="0"/>
                <a:t>位置信息</a:t>
              </a:r>
              <a:endParaRPr lang="zh-CN" altLang="en-US" sz="1600" dirty="0"/>
            </a:p>
          </p:txBody>
        </p:sp>
        <p:sp>
          <p:nvSpPr>
            <p:cNvPr id="31" name="矩形 30"/>
            <p:cNvSpPr/>
            <p:nvPr/>
          </p:nvSpPr>
          <p:spPr>
            <a:xfrm>
              <a:off x="6120606" y="1457310"/>
              <a:ext cx="2236510" cy="338554"/>
            </a:xfrm>
            <a:prstGeom prst="rect">
              <a:avLst/>
            </a:prstGeom>
          </p:spPr>
          <p:txBody>
            <a:bodyPr wrap="none">
              <a:spAutoFit/>
            </a:bodyPr>
            <a:lstStyle/>
            <a:p>
              <a:r>
                <a:rPr lang="zh-CN" altLang="en-US" sz="1600" dirty="0" smtClean="0"/>
                <a:t>列车速度和停车点要求</a:t>
              </a:r>
              <a:endParaRPr lang="zh-CN" altLang="en-US" sz="1600" dirty="0"/>
            </a:p>
          </p:txBody>
        </p:sp>
        <p:sp>
          <p:nvSpPr>
            <p:cNvPr id="34" name="任意多边形 33"/>
            <p:cNvSpPr/>
            <p:nvPr/>
          </p:nvSpPr>
          <p:spPr>
            <a:xfrm>
              <a:off x="4224270" y="3171822"/>
              <a:ext cx="4275786" cy="833508"/>
            </a:xfrm>
            <a:custGeom>
              <a:avLst/>
              <a:gdLst>
                <a:gd name="connsiteX0" fmla="*/ 0 w 4275786"/>
                <a:gd name="connsiteY0" fmla="*/ 21465 h 742682"/>
                <a:gd name="connsiteX1" fmla="*/ 1635617 w 4275786"/>
                <a:gd name="connsiteY1" fmla="*/ 8586 h 742682"/>
                <a:gd name="connsiteX2" fmla="*/ 2781837 w 4275786"/>
                <a:gd name="connsiteY2" fmla="*/ 72980 h 742682"/>
                <a:gd name="connsiteX3" fmla="*/ 3387144 w 4275786"/>
                <a:gd name="connsiteY3" fmla="*/ 201769 h 742682"/>
                <a:gd name="connsiteX4" fmla="*/ 4275786 w 4275786"/>
                <a:gd name="connsiteY4" fmla="*/ 742682 h 7426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5786" h="742682">
                  <a:moveTo>
                    <a:pt x="0" y="21465"/>
                  </a:moveTo>
                  <a:cubicBezTo>
                    <a:pt x="585989" y="10732"/>
                    <a:pt x="1171978" y="0"/>
                    <a:pt x="1635617" y="8586"/>
                  </a:cubicBezTo>
                  <a:cubicBezTo>
                    <a:pt x="2099256" y="17172"/>
                    <a:pt x="2489916" y="40783"/>
                    <a:pt x="2781837" y="72980"/>
                  </a:cubicBezTo>
                  <a:cubicBezTo>
                    <a:pt x="3073758" y="105177"/>
                    <a:pt x="3138152" y="90152"/>
                    <a:pt x="3387144" y="201769"/>
                  </a:cubicBezTo>
                  <a:cubicBezTo>
                    <a:pt x="3636136" y="313386"/>
                    <a:pt x="3955961" y="528034"/>
                    <a:pt x="4275786" y="742682"/>
                  </a:cubicBez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n>
                  <a:solidFill>
                    <a:srgbClr val="00AEEE"/>
                  </a:solidFill>
                </a:ln>
              </a:endParaRPr>
            </a:p>
          </p:txBody>
        </p:sp>
        <p:sp>
          <p:nvSpPr>
            <p:cNvPr id="35" name="矩形 34"/>
            <p:cNvSpPr/>
            <p:nvPr/>
          </p:nvSpPr>
          <p:spPr>
            <a:xfrm>
              <a:off x="4263218" y="2600318"/>
              <a:ext cx="2643206" cy="369332"/>
            </a:xfrm>
            <a:prstGeom prst="rect">
              <a:avLst/>
            </a:prstGeom>
          </p:spPr>
          <p:txBody>
            <a:bodyPr wrap="square">
              <a:spAutoFit/>
            </a:bodyPr>
            <a:lstStyle/>
            <a:p>
              <a:pPr algn="ctr"/>
              <a:r>
                <a:rPr lang="zh-CN" altLang="en-US" dirty="0" smtClean="0"/>
                <a:t> </a:t>
              </a:r>
              <a:r>
                <a:rPr lang="zh-CN" altLang="en-US" sz="1400" dirty="0" smtClean="0"/>
                <a:t>紧急制动速度曲线</a:t>
              </a:r>
              <a:endParaRPr lang="zh-CN" altLang="en-US" sz="1400" dirty="0"/>
            </a:p>
          </p:txBody>
        </p:sp>
        <p:sp>
          <p:nvSpPr>
            <p:cNvPr id="36" name="矩形 35"/>
            <p:cNvSpPr/>
            <p:nvPr/>
          </p:nvSpPr>
          <p:spPr>
            <a:xfrm>
              <a:off x="4763284" y="3171822"/>
              <a:ext cx="2643206" cy="369332"/>
            </a:xfrm>
            <a:prstGeom prst="rect">
              <a:avLst/>
            </a:prstGeom>
          </p:spPr>
          <p:txBody>
            <a:bodyPr wrap="square">
              <a:spAutoFit/>
            </a:bodyPr>
            <a:lstStyle/>
            <a:p>
              <a:pPr algn="ctr"/>
              <a:r>
                <a:rPr lang="zh-CN" altLang="en-US" dirty="0" smtClean="0"/>
                <a:t> </a:t>
              </a:r>
              <a:r>
                <a:rPr lang="zh-CN" altLang="en-US" sz="1400" dirty="0" smtClean="0"/>
                <a:t>常用制动速度曲线</a:t>
              </a:r>
              <a:endParaRPr lang="zh-CN" altLang="en-US" sz="1400"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2771146"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4.2.3  </a:t>
            </a:r>
            <a:r>
              <a:rPr lang="zh-CN" altLang="en-US" sz="2800" b="1" dirty="0" smtClean="0">
                <a:solidFill>
                  <a:srgbClr val="0070C0"/>
                </a:solidFill>
                <a:latin typeface="微软雅黑" pitchFamily="34" charset="-122"/>
                <a:ea typeface="微软雅黑" pitchFamily="34" charset="-122"/>
                <a:sym typeface="Arial" pitchFamily="34" charset="0"/>
              </a:rPr>
              <a:t>移动闭塞</a:t>
            </a:r>
            <a:endParaRPr lang="zh-CN" altLang="en-US" sz="2800" dirty="0">
              <a:solidFill>
                <a:srgbClr val="0070C0"/>
              </a:solidFill>
            </a:endParaRPr>
          </a:p>
        </p:txBody>
      </p:sp>
      <p:sp>
        <p:nvSpPr>
          <p:cNvPr id="3" name="矩形 2"/>
          <p:cNvSpPr/>
          <p:nvPr/>
        </p:nvSpPr>
        <p:spPr>
          <a:xfrm>
            <a:off x="762756" y="1600186"/>
            <a:ext cx="10644262" cy="5220212"/>
          </a:xfrm>
          <a:prstGeom prst="rect">
            <a:avLst/>
          </a:prstGeom>
          <a:ln w="28575">
            <a:solidFill>
              <a:srgbClr val="FF66FF"/>
            </a:solidFill>
          </a:ln>
        </p:spPr>
        <p:txBody>
          <a:bodyPr wrap="square">
            <a:spAutoFit/>
          </a:bodyPr>
          <a:lstStyle/>
          <a:p>
            <a:pPr marL="457200" indent="-457200">
              <a:lnSpc>
                <a:spcPct val="150000"/>
              </a:lnSpc>
              <a:buFont typeface="+mj-ea"/>
              <a:buAutoNum type="circleNumDbPlain"/>
            </a:pPr>
            <a:r>
              <a:rPr lang="zh-CN" altLang="en-US" b="1" dirty="0" smtClean="0"/>
              <a:t>列地实时双向通信，信息传输量大。</a:t>
            </a:r>
          </a:p>
          <a:p>
            <a:pPr marL="457200" indent="-457200">
              <a:lnSpc>
                <a:spcPct val="150000"/>
              </a:lnSpc>
              <a:buFont typeface="+mj-ea"/>
              <a:buAutoNum type="circleNumDbPlain"/>
            </a:pPr>
            <a:r>
              <a:rPr lang="zh-CN" altLang="en-US" b="1" dirty="0" smtClean="0"/>
              <a:t>轨旁设备少，便于安装维修，安全、运营成本底。</a:t>
            </a:r>
          </a:p>
          <a:p>
            <a:pPr marL="457200" indent="-457200">
              <a:lnSpc>
                <a:spcPct val="150000"/>
              </a:lnSpc>
              <a:buFont typeface="+mj-ea"/>
              <a:buAutoNum type="circleNumDbPlain"/>
            </a:pPr>
            <a:r>
              <a:rPr lang="zh-CN" altLang="en-US" b="1" dirty="0" smtClean="0"/>
              <a:t>便于缩短列车编组，可高密度运行，可缩短站台长度和站台尾轨长度，降低土建工程投资；</a:t>
            </a:r>
          </a:p>
          <a:p>
            <a:pPr marL="457200" indent="-457200">
              <a:lnSpc>
                <a:spcPct val="150000"/>
              </a:lnSpc>
              <a:buFont typeface="+mj-ea"/>
              <a:buAutoNum type="circleNumDbPlain"/>
            </a:pPr>
            <a:r>
              <a:rPr lang="zh-CN" altLang="en-US" b="1" dirty="0" smtClean="0"/>
              <a:t>可实现列车双向运行而不增加地面设备，有利于线路故障或特殊需要时的反向运行控制。</a:t>
            </a:r>
          </a:p>
          <a:p>
            <a:pPr marL="457200" indent="-457200">
              <a:lnSpc>
                <a:spcPct val="150000"/>
              </a:lnSpc>
              <a:buFont typeface="+mj-ea"/>
              <a:buAutoNum type="circleNumDbPlain"/>
            </a:pPr>
            <a:r>
              <a:rPr lang="zh-CN" altLang="en-US" b="1" dirty="0" smtClean="0"/>
              <a:t>可适应各种类型、各种车速的列车，提高了列车运行的平稳性，增加了乘客的舒适度。</a:t>
            </a:r>
          </a:p>
          <a:p>
            <a:pPr marL="457200" indent="-457200">
              <a:lnSpc>
                <a:spcPct val="150000"/>
              </a:lnSpc>
              <a:buFont typeface="+mj-ea"/>
              <a:buAutoNum type="circleNumDbPlain"/>
            </a:pPr>
            <a:r>
              <a:rPr lang="zh-CN" altLang="en-US" b="1" dirty="0" smtClean="0"/>
              <a:t>可以实现节能控制、优化列车运行统计处理、缩短运行时分。</a:t>
            </a:r>
            <a:endParaRPr lang="zh-CN" altLang="en-US" b="1" dirty="0"/>
          </a:p>
        </p:txBody>
      </p:sp>
      <p:sp>
        <p:nvSpPr>
          <p:cNvPr id="4" name="右箭头 3"/>
          <p:cNvSpPr/>
          <p:nvPr/>
        </p:nvSpPr>
        <p:spPr>
          <a:xfrm rot="5400000">
            <a:off x="5549102" y="-1114458"/>
            <a:ext cx="500066" cy="478634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5120474" y="1028682"/>
            <a:ext cx="1334020" cy="477054"/>
          </a:xfrm>
          <a:prstGeom prst="rect">
            <a:avLst/>
          </a:prstGeom>
        </p:spPr>
        <p:txBody>
          <a:bodyPr wrap="none">
            <a:spAutoFit/>
          </a:bodyPr>
          <a:lstStyle/>
          <a:p>
            <a:r>
              <a:rPr lang="zh-CN" altLang="en-US" b="1" dirty="0" smtClean="0">
                <a:solidFill>
                  <a:schemeClr val="bg1"/>
                </a:solidFill>
              </a:rPr>
              <a:t>优       点</a:t>
            </a:r>
            <a:endParaRPr lang="zh-CN" altLang="en-US" b="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2405662"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rPr>
              <a:t>制动模式总结</a:t>
            </a:r>
            <a:endParaRPr lang="zh-CN" altLang="en-US" sz="2800" b="1" dirty="0">
              <a:solidFill>
                <a:srgbClr val="0070C0"/>
              </a:solidFill>
              <a:latin typeface="微软雅黑" pitchFamily="34" charset="-122"/>
              <a:ea typeface="微软雅黑" pitchFamily="34" charset="-122"/>
            </a:endParaRPr>
          </a:p>
        </p:txBody>
      </p:sp>
      <p:graphicFrame>
        <p:nvGraphicFramePr>
          <p:cNvPr id="3" name="表格 2"/>
          <p:cNvGraphicFramePr>
            <a:graphicFrameLocks noGrp="1"/>
          </p:cNvGraphicFramePr>
          <p:nvPr/>
        </p:nvGraphicFramePr>
        <p:xfrm>
          <a:off x="785786" y="1214422"/>
          <a:ext cx="10835546" cy="5065476"/>
        </p:xfrm>
        <a:graphic>
          <a:graphicData uri="http://schemas.openxmlformats.org/drawingml/2006/table">
            <a:tbl>
              <a:tblPr/>
              <a:tblGrid>
                <a:gridCol w="1235877"/>
                <a:gridCol w="2198388"/>
                <a:gridCol w="2029281"/>
                <a:gridCol w="2371604"/>
                <a:gridCol w="1385617"/>
                <a:gridCol w="1614779"/>
              </a:tblGrid>
              <a:tr h="671516">
                <a:tc>
                  <a:txBody>
                    <a:bodyPr/>
                    <a:lstStyle/>
                    <a:p>
                      <a:pPr algn="ctr">
                        <a:spcAft>
                          <a:spcPts val="0"/>
                        </a:spcAft>
                      </a:pPr>
                      <a:r>
                        <a:rPr lang="zh-CN" sz="1400" b="1" kern="100" dirty="0" smtClean="0">
                          <a:solidFill>
                            <a:schemeClr val="tx1"/>
                          </a:solidFill>
                          <a:latin typeface="Times New Roman"/>
                          <a:ea typeface="宋体"/>
                          <a:cs typeface="Times New Roman"/>
                        </a:rPr>
                        <a:t>控制模式</a:t>
                      </a:r>
                      <a:endParaRPr lang="zh-CN" sz="1400" b="1" kern="100" dirty="0">
                        <a:solidFill>
                          <a:schemeClr val="tx1"/>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zh-CN" sz="1400" b="1" kern="100" dirty="0">
                          <a:solidFill>
                            <a:srgbClr val="C00000"/>
                          </a:solidFill>
                          <a:latin typeface="Times New Roman"/>
                          <a:ea typeface="宋体"/>
                          <a:cs typeface="Times New Roman"/>
                        </a:rPr>
                        <a:t>控制模式</a:t>
                      </a:r>
                      <a:endParaRPr lang="zh-CN" sz="1400" b="1" kern="100" dirty="0">
                        <a:solidFill>
                          <a:srgbClr val="C00000"/>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gridSpan="3">
                  <a:txBody>
                    <a:bodyPr/>
                    <a:lstStyle/>
                    <a:p>
                      <a:pPr algn="ctr">
                        <a:spcAft>
                          <a:spcPts val="0"/>
                        </a:spcAft>
                      </a:pPr>
                      <a:r>
                        <a:rPr lang="zh-CN" sz="1400" b="1" kern="100" dirty="0">
                          <a:solidFill>
                            <a:srgbClr val="0303EB"/>
                          </a:solidFill>
                          <a:latin typeface="Times New Roman"/>
                          <a:ea typeface="宋体"/>
                          <a:cs typeface="Times New Roman"/>
                        </a:rPr>
                        <a:t>目标—距离</a:t>
                      </a:r>
                      <a:endParaRPr lang="zh-CN" sz="1400" b="1" kern="100" dirty="0">
                        <a:solidFill>
                          <a:srgbClr val="0303EB"/>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r>
              <a:tr h="500066">
                <a:tc>
                  <a:txBody>
                    <a:bodyPr/>
                    <a:lstStyle/>
                    <a:p>
                      <a:pPr algn="ctr">
                        <a:spcAft>
                          <a:spcPts val="0"/>
                        </a:spcAft>
                      </a:pPr>
                      <a:r>
                        <a:rPr lang="zh-CN" sz="1400" b="1" kern="100" dirty="0" smtClean="0">
                          <a:solidFill>
                            <a:schemeClr val="tx1"/>
                          </a:solidFill>
                          <a:latin typeface="Times New Roman"/>
                          <a:ea typeface="宋体"/>
                          <a:cs typeface="Times New Roman"/>
                        </a:rPr>
                        <a:t>制动模式</a:t>
                      </a:r>
                      <a:endParaRPr lang="zh-CN" sz="1400" b="1" kern="100" dirty="0">
                        <a:solidFill>
                          <a:schemeClr val="tx1"/>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dirty="0">
                          <a:solidFill>
                            <a:srgbClr val="C00000"/>
                          </a:solidFill>
                          <a:latin typeface="Times New Roman"/>
                          <a:ea typeface="宋体"/>
                          <a:cs typeface="Times New Roman"/>
                        </a:rPr>
                        <a:t>台阶式</a:t>
                      </a:r>
                      <a:endParaRPr lang="zh-CN" sz="1400" b="1" kern="100" dirty="0">
                        <a:solidFill>
                          <a:srgbClr val="C00000"/>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a:solidFill>
                            <a:srgbClr val="C00000"/>
                          </a:solidFill>
                          <a:latin typeface="Times New Roman"/>
                          <a:ea typeface="宋体"/>
                          <a:cs typeface="Times New Roman"/>
                        </a:rPr>
                        <a:t>分段曲线式</a:t>
                      </a:r>
                      <a:endParaRPr lang="zh-CN" sz="1400" b="1" kern="100">
                        <a:solidFill>
                          <a:srgbClr val="C00000"/>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spcAft>
                          <a:spcPts val="0"/>
                        </a:spcAft>
                      </a:pPr>
                      <a:r>
                        <a:rPr lang="zh-CN" sz="1400" b="1" kern="100" dirty="0">
                          <a:solidFill>
                            <a:srgbClr val="0303EB"/>
                          </a:solidFill>
                          <a:latin typeface="Times New Roman"/>
                          <a:ea typeface="宋体"/>
                          <a:cs typeface="Times New Roman"/>
                        </a:rPr>
                        <a:t>一次连续式</a:t>
                      </a:r>
                      <a:endParaRPr lang="zh-CN" sz="1400" b="1" kern="100" dirty="0">
                        <a:solidFill>
                          <a:srgbClr val="0303EB"/>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r>
              <a:tr h="257526">
                <a:tc rowSpan="2">
                  <a:txBody>
                    <a:bodyPr/>
                    <a:lstStyle/>
                    <a:p>
                      <a:pPr algn="ctr">
                        <a:spcAft>
                          <a:spcPts val="0"/>
                        </a:spcAft>
                      </a:pPr>
                      <a:r>
                        <a:rPr lang="zh-CN" sz="1400" b="1" kern="100" dirty="0" smtClean="0">
                          <a:solidFill>
                            <a:schemeClr val="tx1"/>
                          </a:solidFill>
                          <a:latin typeface="Times New Roman"/>
                          <a:ea typeface="宋体"/>
                          <a:cs typeface="Times New Roman"/>
                        </a:rPr>
                        <a:t>闭塞模式</a:t>
                      </a:r>
                      <a:endParaRPr lang="zh-CN" sz="1400" b="1" kern="100" dirty="0">
                        <a:solidFill>
                          <a:schemeClr val="tx1"/>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gridSpan="2">
                  <a:txBody>
                    <a:bodyPr/>
                    <a:lstStyle/>
                    <a:p>
                      <a:pPr algn="ctr">
                        <a:spcAft>
                          <a:spcPts val="0"/>
                        </a:spcAft>
                      </a:pPr>
                      <a:r>
                        <a:rPr lang="zh-CN" sz="1400" b="1" kern="100" dirty="0">
                          <a:solidFill>
                            <a:srgbClr val="C00000"/>
                          </a:solidFill>
                          <a:latin typeface="Times New Roman"/>
                          <a:ea typeface="宋体"/>
                          <a:cs typeface="Times New Roman"/>
                        </a:rPr>
                        <a:t>固定闭塞</a:t>
                      </a:r>
                      <a:endParaRPr lang="zh-CN" sz="1400" b="1" kern="100" dirty="0">
                        <a:solidFill>
                          <a:srgbClr val="C00000"/>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zh-CN" altLang="en-US"/>
                    </a:p>
                  </a:txBody>
                  <a:tcPr/>
                </a:tc>
                <a:tc gridSpan="2">
                  <a:txBody>
                    <a:bodyPr/>
                    <a:lstStyle/>
                    <a:p>
                      <a:pPr algn="ctr">
                        <a:spcAft>
                          <a:spcPts val="0"/>
                        </a:spcAft>
                      </a:pPr>
                      <a:r>
                        <a:rPr lang="zh-CN" sz="1400" b="1" kern="100" dirty="0">
                          <a:solidFill>
                            <a:srgbClr val="0303EB"/>
                          </a:solidFill>
                          <a:latin typeface="Times New Roman"/>
                          <a:ea typeface="宋体"/>
                          <a:cs typeface="Times New Roman"/>
                        </a:rPr>
                        <a:t>准移动闭塞</a:t>
                      </a:r>
                      <a:endParaRPr lang="zh-CN" sz="1400" b="1" kern="100" dirty="0">
                        <a:solidFill>
                          <a:srgbClr val="0303EB"/>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rowSpan="2">
                  <a:txBody>
                    <a:bodyPr/>
                    <a:lstStyle/>
                    <a:p>
                      <a:pPr algn="ctr">
                        <a:spcAft>
                          <a:spcPts val="0"/>
                        </a:spcAft>
                      </a:pPr>
                      <a:r>
                        <a:rPr lang="zh-CN" sz="1400" b="1" kern="100">
                          <a:solidFill>
                            <a:srgbClr val="0303EB"/>
                          </a:solidFill>
                          <a:latin typeface="Times New Roman"/>
                          <a:ea typeface="宋体"/>
                          <a:cs typeface="Times New Roman"/>
                        </a:rPr>
                        <a:t>移动闭塞</a:t>
                      </a:r>
                      <a:endParaRPr lang="zh-CN" sz="1400" b="1" kern="100">
                        <a:solidFill>
                          <a:srgbClr val="0303EB"/>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3978">
                <a:tc vMerge="1">
                  <a:txBody>
                    <a:bodyPr/>
                    <a:lstStyle/>
                    <a:p>
                      <a:endParaRPr lang="zh-CN" altLang="en-US"/>
                    </a:p>
                  </a:txBody>
                  <a:tcPr/>
                </a:tc>
                <a:tc gridSpan="2" vMerge="1">
                  <a:txBody>
                    <a:bodyPr/>
                    <a:lstStyle/>
                    <a:p>
                      <a:endParaRPr lang="zh-CN" altLang="en-US"/>
                    </a:p>
                  </a:txBody>
                  <a:tcPr/>
                </a:tc>
                <a:tc hMerge="1" vMerge="1">
                  <a:txBody>
                    <a:bodyPr/>
                    <a:lstStyle/>
                    <a:p>
                      <a:endParaRPr lang="zh-CN" altLang="en-US"/>
                    </a:p>
                  </a:txBody>
                  <a:tcPr/>
                </a:tc>
                <a:tc gridSpan="2">
                  <a:txBody>
                    <a:bodyPr/>
                    <a:lstStyle/>
                    <a:p>
                      <a:pPr algn="ctr">
                        <a:spcAft>
                          <a:spcPts val="0"/>
                        </a:spcAft>
                      </a:pPr>
                      <a:r>
                        <a:rPr lang="zh-CN" sz="1400" b="1" kern="100" dirty="0">
                          <a:solidFill>
                            <a:srgbClr val="0303EB"/>
                          </a:solidFill>
                          <a:latin typeface="Times New Roman"/>
                          <a:ea typeface="宋体"/>
                          <a:cs typeface="Times New Roman"/>
                        </a:rPr>
                        <a:t>虚拟闭塞</a:t>
                      </a:r>
                      <a:endParaRPr lang="zh-CN" sz="1400" b="1" kern="100" dirty="0">
                        <a:solidFill>
                          <a:srgbClr val="0303EB"/>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vMerge="1">
                  <a:txBody>
                    <a:bodyPr/>
                    <a:lstStyle/>
                    <a:p>
                      <a:endParaRPr lang="zh-CN" altLang="en-US"/>
                    </a:p>
                  </a:txBody>
                  <a:tcPr/>
                </a:tc>
              </a:tr>
              <a:tr h="785818">
                <a:tc>
                  <a:txBody>
                    <a:bodyPr/>
                    <a:lstStyle/>
                    <a:p>
                      <a:pPr algn="ctr">
                        <a:spcAft>
                          <a:spcPts val="0"/>
                        </a:spcAft>
                      </a:pPr>
                      <a:r>
                        <a:rPr lang="zh-CN" sz="1400" b="1" kern="100" dirty="0">
                          <a:solidFill>
                            <a:schemeClr val="tx1"/>
                          </a:solidFill>
                          <a:latin typeface="Times New Roman"/>
                          <a:ea typeface="宋体"/>
                          <a:cs typeface="Times New Roman"/>
                        </a:rPr>
                        <a:t>车—地</a:t>
                      </a:r>
                      <a:endParaRPr lang="zh-CN" sz="1400" b="1" kern="100" dirty="0">
                        <a:solidFill>
                          <a:schemeClr val="tx1"/>
                        </a:solidFill>
                        <a:latin typeface="Calibri"/>
                        <a:ea typeface="宋体"/>
                        <a:cs typeface="Times New Roman"/>
                      </a:endParaRPr>
                    </a:p>
                    <a:p>
                      <a:pPr algn="ctr">
                        <a:spcAft>
                          <a:spcPts val="0"/>
                        </a:spcAft>
                      </a:pPr>
                      <a:r>
                        <a:rPr lang="zh-CN" sz="1400" b="1" kern="100" dirty="0">
                          <a:solidFill>
                            <a:schemeClr val="tx1"/>
                          </a:solidFill>
                          <a:latin typeface="Times New Roman"/>
                          <a:ea typeface="宋体"/>
                          <a:cs typeface="Times New Roman"/>
                        </a:rPr>
                        <a:t>信息传输</a:t>
                      </a:r>
                      <a:endParaRPr lang="zh-CN" sz="1400" b="1" kern="100" dirty="0">
                        <a:solidFill>
                          <a:schemeClr val="tx1"/>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dirty="0">
                          <a:solidFill>
                            <a:srgbClr val="C00000"/>
                          </a:solidFill>
                          <a:latin typeface="Times New Roman"/>
                          <a:ea typeface="宋体"/>
                          <a:cs typeface="Times New Roman"/>
                        </a:rPr>
                        <a:t>多点轨道电路</a:t>
                      </a:r>
                      <a:endParaRPr lang="zh-CN" sz="1400" b="1" kern="100" dirty="0">
                        <a:solidFill>
                          <a:srgbClr val="C00000"/>
                        </a:solidFill>
                        <a:latin typeface="Calibri"/>
                        <a:ea typeface="宋体"/>
                        <a:cs typeface="Times New Roman"/>
                      </a:endParaRPr>
                    </a:p>
                    <a:p>
                      <a:pPr algn="ctr">
                        <a:spcAft>
                          <a:spcPts val="0"/>
                        </a:spcAft>
                      </a:pPr>
                      <a:r>
                        <a:rPr lang="en-US" sz="1400" b="1" kern="100" dirty="0">
                          <a:solidFill>
                            <a:srgbClr val="C00000"/>
                          </a:solidFill>
                          <a:latin typeface="Times New Roman"/>
                          <a:ea typeface="宋体"/>
                          <a:cs typeface="Times New Roman"/>
                        </a:rPr>
                        <a:t>+</a:t>
                      </a:r>
                      <a:endParaRPr lang="zh-CN" sz="1400" b="1" kern="100" dirty="0">
                        <a:solidFill>
                          <a:srgbClr val="C00000"/>
                        </a:solidFill>
                        <a:latin typeface="Calibri"/>
                        <a:ea typeface="宋体"/>
                        <a:cs typeface="Times New Roman"/>
                      </a:endParaRPr>
                    </a:p>
                    <a:p>
                      <a:pPr algn="ctr">
                        <a:spcAft>
                          <a:spcPts val="0"/>
                        </a:spcAft>
                      </a:pPr>
                      <a:r>
                        <a:rPr lang="zh-CN" sz="1400" b="1" kern="100" dirty="0">
                          <a:solidFill>
                            <a:srgbClr val="C00000"/>
                          </a:solidFill>
                          <a:latin typeface="Times New Roman"/>
                          <a:ea typeface="宋体"/>
                          <a:cs typeface="Times New Roman"/>
                        </a:rPr>
                        <a:t>点式设备</a:t>
                      </a:r>
                      <a:endParaRPr lang="zh-CN" sz="1400" b="1" kern="100" dirty="0">
                        <a:solidFill>
                          <a:srgbClr val="C00000"/>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dirty="0">
                          <a:solidFill>
                            <a:srgbClr val="C00000"/>
                          </a:solidFill>
                          <a:latin typeface="Times New Roman"/>
                          <a:ea typeface="宋体"/>
                          <a:cs typeface="Times New Roman"/>
                        </a:rPr>
                        <a:t>数字轨道电路：</a:t>
                      </a:r>
                      <a:endParaRPr lang="zh-CN" sz="1400" b="1" kern="100" dirty="0">
                        <a:solidFill>
                          <a:srgbClr val="C00000"/>
                        </a:solidFill>
                        <a:latin typeface="Calibri"/>
                        <a:ea typeface="宋体"/>
                        <a:cs typeface="Times New Roman"/>
                      </a:endParaRPr>
                    </a:p>
                    <a:p>
                      <a:pPr algn="ctr">
                        <a:spcAft>
                          <a:spcPts val="0"/>
                        </a:spcAft>
                      </a:pPr>
                      <a:r>
                        <a:rPr lang="zh-CN" sz="1400" b="1" kern="100" dirty="0">
                          <a:solidFill>
                            <a:srgbClr val="C00000"/>
                          </a:solidFill>
                          <a:latin typeface="Times New Roman"/>
                          <a:ea typeface="宋体"/>
                          <a:cs typeface="Times New Roman"/>
                        </a:rPr>
                        <a:t>多信息轨道电路</a:t>
                      </a:r>
                      <a:r>
                        <a:rPr lang="en-US" sz="1400" b="1" kern="100" dirty="0">
                          <a:solidFill>
                            <a:srgbClr val="C00000"/>
                          </a:solidFill>
                          <a:latin typeface="Times New Roman"/>
                          <a:ea typeface="宋体"/>
                          <a:cs typeface="Times New Roman"/>
                        </a:rPr>
                        <a:t>+</a:t>
                      </a:r>
                      <a:endParaRPr lang="zh-CN" sz="1400" b="1" kern="100" dirty="0">
                        <a:solidFill>
                          <a:srgbClr val="C00000"/>
                        </a:solidFill>
                        <a:latin typeface="Calibri"/>
                        <a:ea typeface="宋体"/>
                        <a:cs typeface="Times New Roman"/>
                      </a:endParaRPr>
                    </a:p>
                    <a:p>
                      <a:pPr algn="ctr">
                        <a:spcAft>
                          <a:spcPts val="0"/>
                        </a:spcAft>
                      </a:pPr>
                      <a:r>
                        <a:rPr lang="zh-CN" sz="1400" b="1" kern="100" dirty="0">
                          <a:solidFill>
                            <a:srgbClr val="C00000"/>
                          </a:solidFill>
                          <a:latin typeface="Times New Roman"/>
                          <a:ea typeface="宋体"/>
                          <a:cs typeface="Times New Roman"/>
                        </a:rPr>
                        <a:t>点式设备</a:t>
                      </a:r>
                      <a:endParaRPr lang="zh-CN" sz="1400" b="1" kern="100" dirty="0">
                        <a:solidFill>
                          <a:srgbClr val="C00000"/>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dirty="0">
                          <a:solidFill>
                            <a:srgbClr val="0303EB"/>
                          </a:solidFill>
                          <a:latin typeface="Times New Roman"/>
                          <a:ea typeface="宋体"/>
                          <a:cs typeface="Times New Roman"/>
                        </a:rPr>
                        <a:t>无线通信</a:t>
                      </a:r>
                      <a:r>
                        <a:rPr lang="zh-CN" sz="1400" b="1" kern="100" dirty="0" smtClean="0">
                          <a:solidFill>
                            <a:srgbClr val="0303EB"/>
                          </a:solidFill>
                          <a:latin typeface="Times New Roman"/>
                          <a:ea typeface="宋体"/>
                          <a:cs typeface="Times New Roman"/>
                        </a:rPr>
                        <a:t>；数字</a:t>
                      </a:r>
                      <a:r>
                        <a:rPr lang="zh-CN" sz="1400" b="1" kern="100" dirty="0">
                          <a:solidFill>
                            <a:srgbClr val="0303EB"/>
                          </a:solidFill>
                          <a:latin typeface="Times New Roman"/>
                          <a:ea typeface="宋体"/>
                          <a:cs typeface="Times New Roman"/>
                        </a:rPr>
                        <a:t>轨道电路</a:t>
                      </a:r>
                      <a:r>
                        <a:rPr lang="zh-CN" sz="1400" b="1" kern="100" dirty="0" smtClean="0">
                          <a:solidFill>
                            <a:srgbClr val="0303EB"/>
                          </a:solidFill>
                          <a:latin typeface="Times New Roman"/>
                          <a:ea typeface="宋体"/>
                          <a:cs typeface="Times New Roman"/>
                        </a:rPr>
                        <a:t>；轨道</a:t>
                      </a:r>
                      <a:r>
                        <a:rPr lang="zh-CN" sz="1400" b="1" kern="100" dirty="0">
                          <a:solidFill>
                            <a:srgbClr val="0303EB"/>
                          </a:solidFill>
                          <a:latin typeface="Times New Roman"/>
                          <a:ea typeface="宋体"/>
                          <a:cs typeface="Times New Roman"/>
                        </a:rPr>
                        <a:t>电缆</a:t>
                      </a:r>
                      <a:r>
                        <a:rPr lang="zh-CN" sz="1400" b="1" kern="100" dirty="0" smtClean="0">
                          <a:solidFill>
                            <a:srgbClr val="0303EB"/>
                          </a:solidFill>
                          <a:latin typeface="Times New Roman"/>
                          <a:ea typeface="宋体"/>
                          <a:cs typeface="Times New Roman"/>
                        </a:rPr>
                        <a:t>；多</a:t>
                      </a:r>
                      <a:r>
                        <a:rPr lang="zh-CN" sz="1400" b="1" kern="100" dirty="0">
                          <a:solidFill>
                            <a:srgbClr val="0303EB"/>
                          </a:solidFill>
                          <a:latin typeface="Times New Roman"/>
                          <a:ea typeface="宋体"/>
                          <a:cs typeface="Times New Roman"/>
                        </a:rPr>
                        <a:t>信息轨道电路</a:t>
                      </a:r>
                      <a:r>
                        <a:rPr lang="en-US" sz="1400" b="1" kern="100" dirty="0">
                          <a:solidFill>
                            <a:srgbClr val="0303EB"/>
                          </a:solidFill>
                          <a:latin typeface="Times New Roman"/>
                          <a:ea typeface="宋体"/>
                          <a:cs typeface="Times New Roman"/>
                        </a:rPr>
                        <a:t>+</a:t>
                      </a:r>
                      <a:r>
                        <a:rPr lang="zh-CN" sz="1400" b="1" kern="100" dirty="0">
                          <a:solidFill>
                            <a:srgbClr val="0303EB"/>
                          </a:solidFill>
                          <a:latin typeface="Times New Roman"/>
                          <a:ea typeface="宋体"/>
                          <a:cs typeface="Times New Roman"/>
                        </a:rPr>
                        <a:t>点式设备</a:t>
                      </a:r>
                      <a:endParaRPr lang="zh-CN" sz="1400" b="1" kern="100" dirty="0">
                        <a:solidFill>
                          <a:srgbClr val="0303EB"/>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dirty="0">
                          <a:solidFill>
                            <a:srgbClr val="0303EB"/>
                          </a:solidFill>
                          <a:latin typeface="Times New Roman"/>
                          <a:ea typeface="宋体"/>
                          <a:cs typeface="Times New Roman"/>
                        </a:rPr>
                        <a:t>无线通信或轨道电缆</a:t>
                      </a:r>
                      <a:endParaRPr lang="zh-CN" sz="1400" b="1" kern="100" dirty="0">
                        <a:solidFill>
                          <a:srgbClr val="0303EB"/>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a:solidFill>
                            <a:srgbClr val="0303EB"/>
                          </a:solidFill>
                          <a:latin typeface="Times New Roman"/>
                          <a:ea typeface="宋体"/>
                          <a:cs typeface="Times New Roman"/>
                        </a:rPr>
                        <a:t>无线通信</a:t>
                      </a:r>
                      <a:endParaRPr lang="zh-CN" sz="1400" b="1" kern="100">
                        <a:solidFill>
                          <a:srgbClr val="0303EB"/>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0414">
                <a:tc>
                  <a:txBody>
                    <a:bodyPr/>
                    <a:lstStyle/>
                    <a:p>
                      <a:pPr algn="ctr">
                        <a:spcAft>
                          <a:spcPts val="0"/>
                        </a:spcAft>
                      </a:pPr>
                      <a:r>
                        <a:rPr lang="zh-CN" sz="1400" b="1" kern="100" dirty="0">
                          <a:solidFill>
                            <a:schemeClr val="tx1"/>
                          </a:solidFill>
                          <a:latin typeface="Times New Roman"/>
                          <a:ea typeface="宋体"/>
                          <a:cs typeface="Times New Roman"/>
                        </a:rPr>
                        <a:t>轨道占用检查</a:t>
                      </a:r>
                      <a:endParaRPr lang="zh-CN" sz="1400" b="1" kern="100" dirty="0">
                        <a:solidFill>
                          <a:schemeClr val="tx1"/>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dirty="0">
                          <a:solidFill>
                            <a:srgbClr val="C00000"/>
                          </a:solidFill>
                          <a:latin typeface="Times New Roman"/>
                          <a:ea typeface="宋体"/>
                          <a:cs typeface="Times New Roman"/>
                        </a:rPr>
                        <a:t>轨道电路</a:t>
                      </a:r>
                      <a:endParaRPr lang="zh-CN" sz="1400" b="1" kern="100" dirty="0">
                        <a:solidFill>
                          <a:srgbClr val="C00000"/>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dirty="0">
                          <a:solidFill>
                            <a:srgbClr val="C00000"/>
                          </a:solidFill>
                          <a:latin typeface="Times New Roman"/>
                          <a:ea typeface="宋体"/>
                          <a:cs typeface="Times New Roman"/>
                        </a:rPr>
                        <a:t>轨道电路</a:t>
                      </a:r>
                      <a:endParaRPr lang="zh-CN" sz="1400" b="1" kern="100" dirty="0">
                        <a:solidFill>
                          <a:srgbClr val="C00000"/>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a:solidFill>
                            <a:srgbClr val="0303EB"/>
                          </a:solidFill>
                          <a:latin typeface="Times New Roman"/>
                          <a:ea typeface="宋体"/>
                          <a:cs typeface="Times New Roman"/>
                        </a:rPr>
                        <a:t>轨道电路或计轴设备</a:t>
                      </a:r>
                      <a:endParaRPr lang="zh-CN" sz="1400" b="1" kern="100">
                        <a:solidFill>
                          <a:srgbClr val="0303EB"/>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dirty="0">
                          <a:solidFill>
                            <a:srgbClr val="0303EB"/>
                          </a:solidFill>
                          <a:latin typeface="Times New Roman"/>
                          <a:ea typeface="宋体"/>
                          <a:cs typeface="Times New Roman"/>
                        </a:rPr>
                        <a:t>无线定位、应答器</a:t>
                      </a:r>
                      <a:endParaRPr lang="zh-CN" sz="1400" b="1" kern="100" dirty="0">
                        <a:solidFill>
                          <a:srgbClr val="0303EB"/>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a:solidFill>
                            <a:srgbClr val="0303EB"/>
                          </a:solidFill>
                          <a:latin typeface="Times New Roman"/>
                          <a:ea typeface="宋体"/>
                          <a:cs typeface="Times New Roman"/>
                        </a:rPr>
                        <a:t>无线定位、应答器</a:t>
                      </a:r>
                      <a:endParaRPr lang="zh-CN" sz="1400" b="1" kern="100">
                        <a:solidFill>
                          <a:srgbClr val="0303EB"/>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5536">
                <a:tc>
                  <a:txBody>
                    <a:bodyPr/>
                    <a:lstStyle/>
                    <a:p>
                      <a:pPr algn="ctr">
                        <a:spcAft>
                          <a:spcPts val="0"/>
                        </a:spcAft>
                      </a:pPr>
                      <a:r>
                        <a:rPr lang="zh-CN" sz="1400" b="1" kern="100" dirty="0">
                          <a:solidFill>
                            <a:schemeClr val="tx1"/>
                          </a:solidFill>
                          <a:latin typeface="Times New Roman"/>
                          <a:ea typeface="宋体"/>
                          <a:cs typeface="Times New Roman"/>
                        </a:rPr>
                        <a:t>制动模式图示</a:t>
                      </a:r>
                      <a:endParaRPr lang="zh-CN" sz="1400" b="1" kern="100" dirty="0">
                        <a:solidFill>
                          <a:schemeClr val="tx1"/>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400" b="1" kern="100" dirty="0">
                        <a:solidFill>
                          <a:srgbClr val="C00000"/>
                        </a:solidFill>
                        <a:latin typeface="Times New Roman"/>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400" b="1" kern="100" dirty="0">
                        <a:solidFill>
                          <a:srgbClr val="C00000"/>
                        </a:solidFill>
                        <a:latin typeface="Times New Roman"/>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spcAft>
                          <a:spcPts val="0"/>
                        </a:spcAft>
                      </a:pPr>
                      <a:endParaRPr lang="en-US" sz="1400" b="1" kern="100" dirty="0">
                        <a:solidFill>
                          <a:srgbClr val="0303EB"/>
                        </a:solidFill>
                        <a:latin typeface="Times New Roman"/>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spcAft>
                          <a:spcPts val="0"/>
                        </a:spcAft>
                      </a:pPr>
                      <a:endParaRPr lang="en-US" sz="1200" b="1" kern="100" dirty="0">
                        <a:solidFill>
                          <a:srgbClr val="333399"/>
                        </a:solidFill>
                        <a:latin typeface="Times New Roman"/>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spcAft>
                          <a:spcPts val="0"/>
                        </a:spcAft>
                      </a:pPr>
                      <a:endParaRPr lang="en-US" sz="1200" b="1" kern="100" dirty="0">
                        <a:solidFill>
                          <a:srgbClr val="333399"/>
                        </a:solidFill>
                        <a:latin typeface="Times New Roman"/>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50622">
                <a:tc>
                  <a:txBody>
                    <a:bodyPr/>
                    <a:lstStyle/>
                    <a:p>
                      <a:pPr algn="ctr">
                        <a:spcAft>
                          <a:spcPts val="0"/>
                        </a:spcAft>
                      </a:pPr>
                      <a:r>
                        <a:rPr lang="zh-CN" sz="1400" b="1" kern="100" dirty="0">
                          <a:solidFill>
                            <a:schemeClr val="tx1"/>
                          </a:solidFill>
                          <a:latin typeface="Times New Roman"/>
                          <a:ea typeface="宋体"/>
                          <a:cs typeface="Times New Roman"/>
                        </a:rPr>
                        <a:t>列车运行间隔</a:t>
                      </a:r>
                      <a:endParaRPr lang="zh-CN" sz="1400" b="1" kern="100" dirty="0">
                        <a:solidFill>
                          <a:schemeClr val="tx1"/>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a:solidFill>
                            <a:srgbClr val="C00000"/>
                          </a:solidFill>
                          <a:latin typeface="Times New Roman"/>
                          <a:ea typeface="宋体"/>
                          <a:cs typeface="Times New Roman"/>
                        </a:rPr>
                        <a:t>双红灯防护，有一保护区段，大于</a:t>
                      </a:r>
                      <a:r>
                        <a:rPr lang="en-US" sz="1400" b="1" kern="100">
                          <a:solidFill>
                            <a:srgbClr val="C00000"/>
                          </a:solidFill>
                          <a:latin typeface="Times New Roman"/>
                          <a:ea typeface="宋体"/>
                          <a:cs typeface="Times New Roman"/>
                        </a:rPr>
                        <a:t>L</a:t>
                      </a:r>
                      <a:endParaRPr lang="zh-CN" sz="1400" b="1" kern="100">
                        <a:solidFill>
                          <a:srgbClr val="C00000"/>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dirty="0">
                          <a:solidFill>
                            <a:srgbClr val="C00000"/>
                          </a:solidFill>
                          <a:latin typeface="Times New Roman"/>
                          <a:ea typeface="宋体"/>
                          <a:cs typeface="Times New Roman"/>
                        </a:rPr>
                        <a:t>无保护区段（设为对照值</a:t>
                      </a:r>
                      <a:r>
                        <a:rPr lang="en-US" sz="1400" b="1" kern="100" dirty="0">
                          <a:solidFill>
                            <a:srgbClr val="C00000"/>
                          </a:solidFill>
                          <a:latin typeface="Times New Roman"/>
                          <a:ea typeface="宋体"/>
                          <a:cs typeface="Times New Roman"/>
                        </a:rPr>
                        <a:t>L</a:t>
                      </a:r>
                      <a:r>
                        <a:rPr lang="zh-CN" sz="1400" b="1" kern="100" dirty="0">
                          <a:solidFill>
                            <a:srgbClr val="C00000"/>
                          </a:solidFill>
                          <a:latin typeface="Times New Roman"/>
                          <a:ea typeface="宋体"/>
                          <a:cs typeface="Times New Roman"/>
                        </a:rPr>
                        <a:t>）</a:t>
                      </a:r>
                      <a:endParaRPr lang="zh-CN" sz="1400" b="1" kern="100" dirty="0">
                        <a:solidFill>
                          <a:srgbClr val="C00000"/>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zh-CN" sz="1400" b="1" kern="100" dirty="0">
                          <a:solidFill>
                            <a:srgbClr val="0303EB"/>
                          </a:solidFill>
                          <a:latin typeface="Times New Roman"/>
                          <a:ea typeface="宋体"/>
                          <a:cs typeface="Times New Roman"/>
                        </a:rPr>
                        <a:t>始点可变，小于</a:t>
                      </a:r>
                      <a:r>
                        <a:rPr lang="en-US" sz="1400" b="1" kern="100" dirty="0">
                          <a:solidFill>
                            <a:srgbClr val="0303EB"/>
                          </a:solidFill>
                          <a:latin typeface="Times New Roman"/>
                          <a:ea typeface="宋体"/>
                          <a:cs typeface="Times New Roman"/>
                        </a:rPr>
                        <a:t>L</a:t>
                      </a:r>
                      <a:endParaRPr lang="zh-CN" sz="1400" b="1" kern="100" dirty="0">
                        <a:solidFill>
                          <a:srgbClr val="0303EB"/>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algn="ctr">
                        <a:spcAft>
                          <a:spcPts val="0"/>
                        </a:spcAft>
                      </a:pPr>
                      <a:r>
                        <a:rPr lang="zh-CN" sz="1400" b="1" kern="100" dirty="0">
                          <a:solidFill>
                            <a:srgbClr val="0303EB"/>
                          </a:solidFill>
                          <a:latin typeface="Times New Roman"/>
                          <a:ea typeface="宋体"/>
                          <a:cs typeface="Times New Roman"/>
                        </a:rPr>
                        <a:t>始点与目标可变，更小于</a:t>
                      </a:r>
                      <a:r>
                        <a:rPr lang="en-US" sz="1400" b="1" kern="100" dirty="0">
                          <a:solidFill>
                            <a:srgbClr val="0303EB"/>
                          </a:solidFill>
                          <a:latin typeface="Times New Roman"/>
                          <a:ea typeface="宋体"/>
                          <a:cs typeface="Times New Roman"/>
                        </a:rPr>
                        <a:t>L</a:t>
                      </a:r>
                      <a:endParaRPr lang="zh-CN" sz="1400" b="1" kern="100" dirty="0">
                        <a:solidFill>
                          <a:srgbClr val="0303EB"/>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4" name="图片 13"/>
          <p:cNvPicPr>
            <a:picLocks noChangeAspect="1" noChangeArrowheads="1"/>
          </p:cNvPicPr>
          <p:nvPr/>
        </p:nvPicPr>
        <p:blipFill>
          <a:blip r:embed="rId2">
            <a:lum bright="-10000" contrast="40000"/>
          </a:blip>
          <a:srcRect/>
          <a:stretch>
            <a:fillRect/>
          </a:stretch>
        </p:blipFill>
        <p:spPr bwMode="auto">
          <a:xfrm>
            <a:off x="2120078" y="4314830"/>
            <a:ext cx="2017073" cy="1071570"/>
          </a:xfrm>
          <a:prstGeom prst="rect">
            <a:avLst/>
          </a:prstGeom>
          <a:noFill/>
        </p:spPr>
      </p:pic>
      <p:pic>
        <p:nvPicPr>
          <p:cNvPr id="5" name="图片 16"/>
          <p:cNvPicPr>
            <a:picLocks noChangeAspect="1" noChangeArrowheads="1"/>
          </p:cNvPicPr>
          <p:nvPr/>
        </p:nvPicPr>
        <p:blipFill>
          <a:blip r:embed="rId3">
            <a:lum bright="-10000" contrast="40000"/>
          </a:blip>
          <a:srcRect/>
          <a:stretch>
            <a:fillRect/>
          </a:stretch>
        </p:blipFill>
        <p:spPr bwMode="auto">
          <a:xfrm>
            <a:off x="4334656" y="4457706"/>
            <a:ext cx="1774321" cy="857256"/>
          </a:xfrm>
          <a:prstGeom prst="rect">
            <a:avLst/>
          </a:prstGeom>
          <a:noFill/>
        </p:spPr>
      </p:pic>
      <p:pic>
        <p:nvPicPr>
          <p:cNvPr id="6" name="图片 19"/>
          <p:cNvPicPr>
            <a:picLocks noChangeAspect="1" noChangeArrowheads="1"/>
          </p:cNvPicPr>
          <p:nvPr/>
        </p:nvPicPr>
        <p:blipFill>
          <a:blip r:embed="rId4">
            <a:lum bright="-10000" contrast="40000"/>
          </a:blip>
          <a:srcRect/>
          <a:stretch>
            <a:fillRect/>
          </a:stretch>
        </p:blipFill>
        <p:spPr bwMode="auto">
          <a:xfrm>
            <a:off x="8049432" y="4386268"/>
            <a:ext cx="2003002" cy="107157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0.7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par>
                                <p:cTn id="10" presetID="55"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1000" fill="hold"/>
                                        <p:tgtEl>
                                          <p:spTgt spid="4"/>
                                        </p:tgtEl>
                                        <p:attrNameLst>
                                          <p:attrName>ppt_w</p:attrName>
                                        </p:attrNameLst>
                                      </p:cBhvr>
                                      <p:tavLst>
                                        <p:tav tm="0">
                                          <p:val>
                                            <p:strVal val="#ppt_w*0.70"/>
                                          </p:val>
                                        </p:tav>
                                        <p:tav tm="100000">
                                          <p:val>
                                            <p:strVal val="#ppt_w"/>
                                          </p:val>
                                        </p:tav>
                                      </p:tavLst>
                                    </p:anim>
                                    <p:anim calcmode="lin" valueType="num">
                                      <p:cBhvr>
                                        <p:cTn id="13" dur="1000" fill="hold"/>
                                        <p:tgtEl>
                                          <p:spTgt spid="4"/>
                                        </p:tgtEl>
                                        <p:attrNameLst>
                                          <p:attrName>ppt_h</p:attrName>
                                        </p:attrNameLst>
                                      </p:cBhvr>
                                      <p:tavLst>
                                        <p:tav tm="0">
                                          <p:val>
                                            <p:strVal val="#ppt_h"/>
                                          </p:val>
                                        </p:tav>
                                        <p:tav tm="100000">
                                          <p:val>
                                            <p:strVal val="#ppt_h"/>
                                          </p:val>
                                        </p:tav>
                                      </p:tavLst>
                                    </p:anim>
                                    <p:animEffect transition="in" filter="fade">
                                      <p:cBhvr>
                                        <p:cTn id="14" dur="1000"/>
                                        <p:tgtEl>
                                          <p:spTgt spid="4"/>
                                        </p:tgtEl>
                                      </p:cBhvr>
                                    </p:animEffect>
                                  </p:childTnLst>
                                </p:cTn>
                              </p:par>
                              <p:par>
                                <p:cTn id="15" presetID="55"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1000" fill="hold"/>
                                        <p:tgtEl>
                                          <p:spTgt spid="5"/>
                                        </p:tgtEl>
                                        <p:attrNameLst>
                                          <p:attrName>ppt_w</p:attrName>
                                        </p:attrNameLst>
                                      </p:cBhvr>
                                      <p:tavLst>
                                        <p:tav tm="0">
                                          <p:val>
                                            <p:strVal val="#ppt_w*0.70"/>
                                          </p:val>
                                        </p:tav>
                                        <p:tav tm="100000">
                                          <p:val>
                                            <p:strVal val="#ppt_w"/>
                                          </p:val>
                                        </p:tav>
                                      </p:tavLst>
                                    </p:anim>
                                    <p:anim calcmode="lin" valueType="num">
                                      <p:cBhvr>
                                        <p:cTn id="18" dur="1000" fill="hold"/>
                                        <p:tgtEl>
                                          <p:spTgt spid="5"/>
                                        </p:tgtEl>
                                        <p:attrNameLst>
                                          <p:attrName>ppt_h</p:attrName>
                                        </p:attrNameLst>
                                      </p:cBhvr>
                                      <p:tavLst>
                                        <p:tav tm="0">
                                          <p:val>
                                            <p:strVal val="#ppt_h"/>
                                          </p:val>
                                        </p:tav>
                                        <p:tav tm="100000">
                                          <p:val>
                                            <p:strVal val="#ppt_h"/>
                                          </p:val>
                                        </p:tav>
                                      </p:tavLst>
                                    </p:anim>
                                    <p:animEffect transition="in" filter="fade">
                                      <p:cBhvr>
                                        <p:cTn id="19" dur="1000"/>
                                        <p:tgtEl>
                                          <p:spTgt spid="5"/>
                                        </p:tgtEl>
                                      </p:cBhvr>
                                    </p:animEffect>
                                  </p:childTnLst>
                                </p:cTn>
                              </p:par>
                              <p:par>
                                <p:cTn id="20" presetID="55" presetClass="entr" presetSubtype="0"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1000" fill="hold"/>
                                        <p:tgtEl>
                                          <p:spTgt spid="6"/>
                                        </p:tgtEl>
                                        <p:attrNameLst>
                                          <p:attrName>ppt_w</p:attrName>
                                        </p:attrNameLst>
                                      </p:cBhvr>
                                      <p:tavLst>
                                        <p:tav tm="0">
                                          <p:val>
                                            <p:strVal val="#ppt_w*0.70"/>
                                          </p:val>
                                        </p:tav>
                                        <p:tav tm="100000">
                                          <p:val>
                                            <p:strVal val="#ppt_w"/>
                                          </p:val>
                                        </p:tav>
                                      </p:tavLst>
                                    </p:anim>
                                    <p:anim calcmode="lin" valueType="num">
                                      <p:cBhvr>
                                        <p:cTn id="23" dur="1000" fill="hold"/>
                                        <p:tgtEl>
                                          <p:spTgt spid="6"/>
                                        </p:tgtEl>
                                        <p:attrNameLst>
                                          <p:attrName>ppt_h</p:attrName>
                                        </p:attrNameLst>
                                      </p:cBhvr>
                                      <p:tavLst>
                                        <p:tav tm="0">
                                          <p:val>
                                            <p:strVal val="#ppt_h"/>
                                          </p:val>
                                        </p:tav>
                                        <p:tav tm="100000">
                                          <p:val>
                                            <p:strVal val="#ppt_h"/>
                                          </p:val>
                                        </p:tav>
                                      </p:tavLst>
                                    </p:anim>
                                    <p:animEffect transition="in" filter="fade">
                                      <p:cBhvr>
                                        <p:cTn id="24"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2409634" cy="523220"/>
          </a:xfrm>
          <a:prstGeom prst="rect">
            <a:avLst/>
          </a:prstGeom>
        </p:spPr>
        <p:txBody>
          <a:bodyPr wrap="none">
            <a:spAutoFit/>
          </a:bodyPr>
          <a:lstStyle/>
          <a:p>
            <a:pPr>
              <a:lnSpc>
                <a:spcPct val="100000"/>
              </a:lnSpc>
              <a:spcBef>
                <a:spcPct val="0"/>
              </a:spcBef>
              <a:buClrTx/>
              <a:buFontTx/>
              <a:buNone/>
            </a:pPr>
            <a:r>
              <a:rPr lang="zh-CN" altLang="en-US" sz="2800" b="1" dirty="0" smtClean="0">
                <a:solidFill>
                  <a:srgbClr val="000000"/>
                </a:solidFill>
                <a:latin typeface="微软雅黑" pitchFamily="34" charset="-122"/>
                <a:ea typeface="微软雅黑" pitchFamily="34" charset="-122"/>
              </a:rPr>
              <a:t>小 结 及 作 业</a:t>
            </a:r>
            <a:endParaRPr lang="zh-CN" altLang="en-US" sz="2800" b="1" dirty="0">
              <a:solidFill>
                <a:srgbClr val="000000"/>
              </a:solidFill>
              <a:latin typeface="微软雅黑" pitchFamily="34" charset="-122"/>
              <a:ea typeface="微软雅黑" pitchFamily="34" charset="-122"/>
            </a:endParaRPr>
          </a:p>
        </p:txBody>
      </p:sp>
      <p:grpSp>
        <p:nvGrpSpPr>
          <p:cNvPr id="3" name="组合 67"/>
          <p:cNvGrpSpPr/>
          <p:nvPr/>
        </p:nvGrpSpPr>
        <p:grpSpPr>
          <a:xfrm>
            <a:off x="762306" y="3120897"/>
            <a:ext cx="730914" cy="554400"/>
            <a:chOff x="4121950" y="4374105"/>
            <a:chExt cx="792000" cy="792000"/>
          </a:xfrm>
        </p:grpSpPr>
        <p:sp>
          <p:nvSpPr>
            <p:cNvPr id="8" name="椭圆 7"/>
            <p:cNvSpPr/>
            <p:nvPr/>
          </p:nvSpPr>
          <p:spPr>
            <a:xfrm>
              <a:off x="4121950" y="4374105"/>
              <a:ext cx="792000" cy="792000"/>
            </a:xfrm>
            <a:prstGeom prst="ellipse">
              <a:avLst/>
            </a:prstGeom>
            <a:gradFill flip="none" rotWithShape="1">
              <a:gsLst>
                <a:gs pos="14000">
                  <a:srgbClr val="89C921"/>
                </a:gs>
                <a:gs pos="70000">
                  <a:srgbClr val="0C7804"/>
                </a:gs>
                <a:gs pos="86000">
                  <a:srgbClr val="0C7804"/>
                </a:gs>
              </a:gsLst>
              <a:path path="circle">
                <a:fillToRect l="50000" t="50000" r="50000" b="50000"/>
              </a:path>
              <a:tileRect/>
            </a:gradFill>
            <a:ln w="12700">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9" name="Picture 4" descr="C:\Documents and Settings\Administrator\桌面\20100720220401202\open-source-icons\PNG\black\van.png"/>
            <p:cNvPicPr>
              <a:picLocks noChangeAspect="1" noChangeArrowheads="1"/>
            </p:cNvPicPr>
            <p:nvPr/>
          </p:nvPicPr>
          <p:blipFill>
            <a:blip r:embed="rId2">
              <a:lum bright="70000" contrast="-70000"/>
              <a:extLst>
                <a:ext uri="{28A0092B-C50C-407E-A947-70E740481C1C}">
                  <a14:useLocalDpi xmlns="" xmlns:a14="http://schemas.microsoft.com/office/drawing/2010/main" val="0"/>
                </a:ext>
              </a:extLst>
            </a:blip>
            <a:srcRect/>
            <a:stretch>
              <a:fillRect/>
            </a:stretch>
          </p:blipFill>
          <p:spPr bwMode="auto">
            <a:xfrm>
              <a:off x="4229628" y="4457697"/>
              <a:ext cx="607712" cy="607712"/>
            </a:xfrm>
            <a:prstGeom prst="rect">
              <a:avLst/>
            </a:prstGeom>
            <a:noFill/>
            <a:extLst>
              <a:ext uri="{909E8E84-426E-40DD-AFC4-6F175D3DCCD1}">
                <a14:hiddenFill xmlns="" xmlns:a14="http://schemas.microsoft.com/office/drawing/2010/main">
                  <a:solidFill>
                    <a:srgbClr val="FFFFFF"/>
                  </a:solidFill>
                </a14:hiddenFill>
              </a:ext>
            </a:extLst>
          </p:spPr>
        </p:pic>
      </p:grpSp>
      <p:grpSp>
        <p:nvGrpSpPr>
          <p:cNvPr id="4" name="组合 70"/>
          <p:cNvGrpSpPr/>
          <p:nvPr/>
        </p:nvGrpSpPr>
        <p:grpSpPr>
          <a:xfrm>
            <a:off x="762306" y="1763907"/>
            <a:ext cx="730914" cy="554400"/>
            <a:chOff x="5355175" y="2213865"/>
            <a:chExt cx="792000" cy="792000"/>
          </a:xfrm>
        </p:grpSpPr>
        <p:sp>
          <p:nvSpPr>
            <p:cNvPr id="11" name="椭圆 10"/>
            <p:cNvSpPr/>
            <p:nvPr/>
          </p:nvSpPr>
          <p:spPr>
            <a:xfrm>
              <a:off x="5355175" y="2213865"/>
              <a:ext cx="792000" cy="792000"/>
            </a:xfrm>
            <a:prstGeom prst="ellipse">
              <a:avLst/>
            </a:prstGeom>
            <a:gradFill flip="none" rotWithShape="1">
              <a:gsLst>
                <a:gs pos="67000">
                  <a:srgbClr val="005D8C"/>
                </a:gs>
                <a:gs pos="4000">
                  <a:srgbClr val="0095D0"/>
                </a:gs>
              </a:gsLst>
              <a:path path="circle">
                <a:fillToRect l="50000" t="50000" r="50000" b="50000"/>
              </a:path>
              <a:tileRect/>
            </a:gradFill>
            <a:ln w="19050">
              <a:noFill/>
            </a:ln>
            <a:effectLst/>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12" name="Picture 6" descr="C:\Documents and Settings\Administrator\桌面\20100720220401202\open-source-icons\PNG\black\home.png"/>
            <p:cNvPicPr>
              <a:picLocks noChangeAspect="1" noChangeArrowheads="1"/>
            </p:cNvPicPr>
            <p:nvPr/>
          </p:nvPicPr>
          <p:blipFill>
            <a:blip r:embed="rId3">
              <a:lum bright="70000" contrast="-70000"/>
              <a:extLst>
                <a:ext uri="{28A0092B-C50C-407E-A947-70E740481C1C}">
                  <a14:useLocalDpi xmlns="" xmlns:a14="http://schemas.microsoft.com/office/drawing/2010/main" val="0"/>
                </a:ext>
              </a:extLst>
            </a:blip>
            <a:srcRect/>
            <a:stretch>
              <a:fillRect/>
            </a:stretch>
          </p:blipFill>
          <p:spPr bwMode="auto">
            <a:xfrm>
              <a:off x="5384585" y="2231701"/>
              <a:ext cx="759844" cy="630159"/>
            </a:xfrm>
            <a:prstGeom prst="rect">
              <a:avLst/>
            </a:prstGeom>
            <a:noFill/>
            <a:extLst>
              <a:ext uri="{909E8E84-426E-40DD-AFC4-6F175D3DCCD1}">
                <a14:hiddenFill xmlns="" xmlns:a14="http://schemas.microsoft.com/office/drawing/2010/main">
                  <a:solidFill>
                    <a:srgbClr val="FFFFFF"/>
                  </a:solidFill>
                </a14:hiddenFill>
              </a:ext>
            </a:extLst>
          </p:spPr>
        </p:pic>
      </p:grpSp>
      <p:grpSp>
        <p:nvGrpSpPr>
          <p:cNvPr id="5" name="组合 73"/>
          <p:cNvGrpSpPr/>
          <p:nvPr/>
        </p:nvGrpSpPr>
        <p:grpSpPr>
          <a:xfrm>
            <a:off x="762756" y="4474810"/>
            <a:ext cx="730914" cy="554400"/>
            <a:chOff x="2834895" y="2213865"/>
            <a:chExt cx="792000" cy="792000"/>
          </a:xfrm>
        </p:grpSpPr>
        <p:sp>
          <p:nvSpPr>
            <p:cNvPr id="14" name="椭圆 13"/>
            <p:cNvSpPr/>
            <p:nvPr/>
          </p:nvSpPr>
          <p:spPr>
            <a:xfrm>
              <a:off x="2834895" y="2213865"/>
              <a:ext cx="792000" cy="792000"/>
            </a:xfrm>
            <a:prstGeom prst="ellipse">
              <a:avLst/>
            </a:prstGeom>
            <a:gradFill flip="none" rotWithShape="1">
              <a:gsLst>
                <a:gs pos="64000">
                  <a:srgbClr val="C83C00"/>
                </a:gs>
                <a:gs pos="84000">
                  <a:srgbClr val="C83C00"/>
                </a:gs>
                <a:gs pos="7000">
                  <a:srgbClr val="FFC905"/>
                </a:gs>
              </a:gsLst>
              <a:path path="circle">
                <a:fillToRect l="50000" t="50000" r="50000" b="50000"/>
              </a:path>
              <a:tileRect/>
            </a:gradFill>
            <a:ln w="12700" cmpd="sng">
              <a:noFill/>
              <a:round/>
            </a:ln>
            <a:effectLst/>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15" name="Picture 7" descr="C:\Documents and Settings\Administrator\桌面\20100720220401202\open-source-icons\PNG\black\multi-agents.png"/>
            <p:cNvPicPr>
              <a:picLocks noChangeAspect="1" noChangeArrowheads="1"/>
            </p:cNvPicPr>
            <p:nvPr/>
          </p:nvPicPr>
          <p:blipFill>
            <a:blip r:embed="rId4">
              <a:lum bright="70000" contrast="-70000"/>
              <a:extLst>
                <a:ext uri="{28A0092B-C50C-407E-A947-70E740481C1C}">
                  <a14:useLocalDpi xmlns="" xmlns:a14="http://schemas.microsoft.com/office/drawing/2010/main" val="0"/>
                </a:ext>
              </a:extLst>
            </a:blip>
            <a:srcRect/>
            <a:stretch>
              <a:fillRect/>
            </a:stretch>
          </p:blipFill>
          <p:spPr bwMode="auto">
            <a:xfrm>
              <a:off x="2956701" y="2272076"/>
              <a:ext cx="576762" cy="576762"/>
            </a:xfrm>
            <a:prstGeom prst="rect">
              <a:avLst/>
            </a:prstGeom>
            <a:noFill/>
            <a:extLst>
              <a:ext uri="{909E8E84-426E-40DD-AFC4-6F175D3DCCD1}">
                <a14:hiddenFill xmlns="" xmlns:a14="http://schemas.microsoft.com/office/drawing/2010/main">
                  <a:solidFill>
                    <a:srgbClr val="FFFFFF"/>
                  </a:solidFill>
                </a14:hiddenFill>
              </a:ext>
            </a:extLst>
          </p:spPr>
        </p:pic>
      </p:grpSp>
      <p:sp>
        <p:nvSpPr>
          <p:cNvPr id="16" name="TextBox 11"/>
          <p:cNvSpPr txBox="1">
            <a:spLocks noChangeArrowheads="1"/>
          </p:cNvSpPr>
          <p:nvPr/>
        </p:nvSpPr>
        <p:spPr bwMode="auto">
          <a:xfrm flipH="1">
            <a:off x="2548706" y="4386256"/>
            <a:ext cx="2489113" cy="477054"/>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defRPr/>
            </a:pPr>
            <a:r>
              <a:rPr lang="zh-CN" altLang="en-US" sz="2400" b="1" kern="0" dirty="0" smtClean="0">
                <a:solidFill>
                  <a:srgbClr val="01AEEE"/>
                </a:solidFill>
                <a:latin typeface="微软雅黑" pitchFamily="34" charset="-122"/>
                <a:ea typeface="微软雅黑" pitchFamily="34" charset="-122"/>
              </a:rPr>
              <a:t>移动闭塞</a:t>
            </a:r>
            <a:endParaRPr lang="en-US" altLang="zh-CN" b="1" kern="0" dirty="0">
              <a:solidFill>
                <a:srgbClr val="01AEEE"/>
              </a:solidFill>
              <a:latin typeface="微软雅黑" pitchFamily="34" charset="-122"/>
              <a:ea typeface="微软雅黑" pitchFamily="34" charset="-122"/>
            </a:endParaRPr>
          </a:p>
        </p:txBody>
      </p:sp>
      <p:cxnSp>
        <p:nvCxnSpPr>
          <p:cNvPr id="17" name="直接连接符 16"/>
          <p:cNvCxnSpPr/>
          <p:nvPr/>
        </p:nvCxnSpPr>
        <p:spPr>
          <a:xfrm flipV="1">
            <a:off x="1476686" y="4957772"/>
            <a:ext cx="4857784" cy="8060"/>
          </a:xfrm>
          <a:prstGeom prst="line">
            <a:avLst/>
          </a:prstGeom>
          <a:ln w="1270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6" name="组合 79"/>
          <p:cNvGrpSpPr/>
          <p:nvPr/>
        </p:nvGrpSpPr>
        <p:grpSpPr>
          <a:xfrm>
            <a:off x="1274160" y="1770643"/>
            <a:ext cx="4576276" cy="481955"/>
            <a:chOff x="1240930" y="4146700"/>
            <a:chExt cx="1624473" cy="344254"/>
          </a:xfrm>
        </p:grpSpPr>
        <p:sp>
          <p:nvSpPr>
            <p:cNvPr id="19" name="TextBox 11"/>
            <p:cNvSpPr txBox="1">
              <a:spLocks noChangeArrowheads="1"/>
            </p:cNvSpPr>
            <p:nvPr/>
          </p:nvSpPr>
          <p:spPr bwMode="auto">
            <a:xfrm flipH="1">
              <a:off x="1349948" y="4146700"/>
              <a:ext cx="1515455" cy="340753"/>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defRPr/>
              </a:pPr>
              <a:r>
                <a:rPr lang="zh-CN" altLang="en-US" b="1" kern="0" dirty="0" smtClean="0">
                  <a:solidFill>
                    <a:srgbClr val="01AEEE"/>
                  </a:solidFill>
                  <a:latin typeface="微软雅黑" pitchFamily="34" charset="-122"/>
                  <a:ea typeface="微软雅黑" pitchFamily="34" charset="-122"/>
                </a:rPr>
                <a:t>固定闭塞</a:t>
              </a:r>
              <a:endParaRPr lang="en-US" altLang="zh-CN" b="1" kern="0" dirty="0" smtClean="0">
                <a:solidFill>
                  <a:srgbClr val="01AEEE"/>
                </a:solidFill>
                <a:latin typeface="微软雅黑" pitchFamily="34" charset="-122"/>
                <a:ea typeface="微软雅黑" pitchFamily="34" charset="-122"/>
              </a:endParaRPr>
            </a:p>
          </p:txBody>
        </p:sp>
        <p:cxnSp>
          <p:nvCxnSpPr>
            <p:cNvPr id="20" name="直接连接符 19"/>
            <p:cNvCxnSpPr/>
            <p:nvPr/>
          </p:nvCxnSpPr>
          <p:spPr>
            <a:xfrm>
              <a:off x="1240930" y="4490954"/>
              <a:ext cx="1599496" cy="0"/>
            </a:xfrm>
            <a:prstGeom prst="line">
              <a:avLst/>
            </a:prstGeom>
            <a:ln w="1270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7" name="组合 82"/>
          <p:cNvGrpSpPr/>
          <p:nvPr/>
        </p:nvGrpSpPr>
        <p:grpSpPr>
          <a:xfrm>
            <a:off x="1405698" y="3100375"/>
            <a:ext cx="5019761" cy="477054"/>
            <a:chOff x="1240930" y="4153807"/>
            <a:chExt cx="1599496" cy="340754"/>
          </a:xfrm>
        </p:grpSpPr>
        <p:sp>
          <p:nvSpPr>
            <p:cNvPr id="22" name="TextBox 11"/>
            <p:cNvSpPr txBox="1">
              <a:spLocks noChangeArrowheads="1"/>
            </p:cNvSpPr>
            <p:nvPr/>
          </p:nvSpPr>
          <p:spPr bwMode="auto">
            <a:xfrm flipH="1">
              <a:off x="1307726" y="4153807"/>
              <a:ext cx="1321747" cy="340754"/>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defRPr/>
              </a:pPr>
              <a:r>
                <a:rPr lang="zh-CN" altLang="en-US" sz="2400" b="1" kern="0" dirty="0" smtClean="0">
                  <a:solidFill>
                    <a:srgbClr val="01AEEE"/>
                  </a:solidFill>
                  <a:latin typeface="微软雅黑" pitchFamily="34" charset="-122"/>
                  <a:ea typeface="微软雅黑" pitchFamily="34" charset="-122"/>
                </a:rPr>
                <a:t>准移动闭塞</a:t>
              </a:r>
              <a:endParaRPr lang="en-US" altLang="zh-CN" b="1" kern="0" dirty="0">
                <a:solidFill>
                  <a:srgbClr val="01AEEE"/>
                </a:solidFill>
                <a:latin typeface="微软雅黑" pitchFamily="34" charset="-122"/>
                <a:ea typeface="微软雅黑" pitchFamily="34" charset="-122"/>
              </a:endParaRPr>
            </a:p>
          </p:txBody>
        </p:sp>
        <p:cxnSp>
          <p:nvCxnSpPr>
            <p:cNvPr id="23" name="直接连接符 22"/>
            <p:cNvCxnSpPr/>
            <p:nvPr/>
          </p:nvCxnSpPr>
          <p:spPr>
            <a:xfrm>
              <a:off x="1240930" y="4490954"/>
              <a:ext cx="1599496" cy="0"/>
            </a:xfrm>
            <a:prstGeom prst="line">
              <a:avLst/>
            </a:prstGeom>
            <a:ln w="1270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sp>
        <p:nvSpPr>
          <p:cNvPr id="40" name="竖卷形 39"/>
          <p:cNvSpPr/>
          <p:nvPr/>
        </p:nvSpPr>
        <p:spPr>
          <a:xfrm>
            <a:off x="7549366" y="1385872"/>
            <a:ext cx="3857652" cy="5214974"/>
          </a:xfrm>
          <a:prstGeom prst="verticalScroll">
            <a:avLst/>
          </a:prstGeom>
          <a:gradFill flip="none" rotWithShape="1">
            <a:gsLst>
              <a:gs pos="0">
                <a:srgbClr val="00AEEE">
                  <a:tint val="66000"/>
                  <a:satMod val="160000"/>
                </a:srgbClr>
              </a:gs>
              <a:gs pos="50000">
                <a:srgbClr val="00AEEE">
                  <a:tint val="44500"/>
                  <a:satMod val="160000"/>
                </a:srgbClr>
              </a:gs>
              <a:gs pos="100000">
                <a:srgbClr val="00AEEE">
                  <a:tint val="23500"/>
                  <a:satMod val="160000"/>
                </a:srgb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Rectangle 9"/>
          <p:cNvSpPr>
            <a:spLocks noChangeArrowheads="1"/>
          </p:cNvSpPr>
          <p:nvPr/>
        </p:nvSpPr>
        <p:spPr bwMode="gray">
          <a:xfrm>
            <a:off x="9121002" y="1385872"/>
            <a:ext cx="1499128" cy="477054"/>
          </a:xfrm>
          <a:prstGeom prst="rect">
            <a:avLst/>
          </a:prstGeom>
          <a:noFill/>
          <a:ln w="9525">
            <a:noFill/>
            <a:miter lim="800000"/>
            <a:headEnd/>
            <a:tailEnd/>
          </a:ln>
        </p:spPr>
        <p:txBody>
          <a:bodyPr wrap="none">
            <a:spAutoFit/>
          </a:bodyPr>
          <a:lstStyle/>
          <a:p>
            <a:pPr>
              <a:spcBef>
                <a:spcPct val="50000"/>
              </a:spcBef>
              <a:buClr>
                <a:srgbClr val="1F3F5F"/>
              </a:buClr>
            </a:pPr>
            <a:r>
              <a:rPr lang="zh-CN" altLang="en-US" b="1" dirty="0" smtClean="0">
                <a:solidFill>
                  <a:srgbClr val="FF0000"/>
                </a:solidFill>
                <a:latin typeface="微软雅黑" pitchFamily="34" charset="-122"/>
                <a:ea typeface="微软雅黑" pitchFamily="34" charset="-122"/>
              </a:rPr>
              <a:t>作       业</a:t>
            </a:r>
            <a:endParaRPr lang="en-US" altLang="zh-CN" b="1" dirty="0">
              <a:solidFill>
                <a:srgbClr val="FF0000"/>
              </a:solidFill>
              <a:latin typeface="微软雅黑" pitchFamily="34" charset="-122"/>
              <a:ea typeface="微软雅黑" pitchFamily="34" charset="-122"/>
            </a:endParaRPr>
          </a:p>
        </p:txBody>
      </p:sp>
      <p:sp>
        <p:nvSpPr>
          <p:cNvPr id="42" name="矩形 41"/>
          <p:cNvSpPr/>
          <p:nvPr/>
        </p:nvSpPr>
        <p:spPr>
          <a:xfrm>
            <a:off x="8049432" y="2743194"/>
            <a:ext cx="2857520" cy="923330"/>
          </a:xfrm>
          <a:prstGeom prst="rect">
            <a:avLst/>
          </a:prstGeom>
        </p:spPr>
        <p:txBody>
          <a:bodyPr wrap="square">
            <a:spAutoFit/>
          </a:bodyPr>
          <a:lstStyle/>
          <a:p>
            <a:pPr>
              <a:lnSpc>
                <a:spcPct val="150000"/>
              </a:lnSpc>
            </a:pPr>
            <a:r>
              <a:rPr lang="en-US" altLang="zh-CN" sz="1800" b="1" dirty="0" smtClean="0"/>
              <a:t>1.</a:t>
            </a:r>
            <a:r>
              <a:rPr lang="zh-CN" altLang="en-US" sz="1800" b="1" dirty="0" smtClean="0"/>
              <a:t>在教材中找出</a:t>
            </a:r>
            <a:r>
              <a:rPr lang="en-US" altLang="zh-CN" sz="1800" b="1" dirty="0" smtClean="0"/>
              <a:t>P184</a:t>
            </a:r>
            <a:r>
              <a:rPr lang="zh-CN" altLang="en-US" sz="1800" b="1" dirty="0" smtClean="0"/>
              <a:t>思考与练习答案，并做标注。</a:t>
            </a:r>
            <a:endParaRPr lang="zh-CN" altLang="en-US" sz="1800" b="1" dirty="0"/>
          </a:p>
        </p:txBody>
      </p:sp>
      <p:sp>
        <p:nvSpPr>
          <p:cNvPr id="43" name="矩形 42"/>
          <p:cNvSpPr/>
          <p:nvPr/>
        </p:nvSpPr>
        <p:spPr>
          <a:xfrm>
            <a:off x="8049432" y="4457706"/>
            <a:ext cx="2857520" cy="507831"/>
          </a:xfrm>
          <a:prstGeom prst="rect">
            <a:avLst/>
          </a:prstGeom>
        </p:spPr>
        <p:txBody>
          <a:bodyPr wrap="square">
            <a:spAutoFit/>
          </a:bodyPr>
          <a:lstStyle/>
          <a:p>
            <a:pPr>
              <a:lnSpc>
                <a:spcPct val="150000"/>
              </a:lnSpc>
            </a:pPr>
            <a:r>
              <a:rPr lang="en-US" altLang="zh-CN" sz="1800" b="1" dirty="0" smtClean="0"/>
              <a:t>2. </a:t>
            </a:r>
            <a:r>
              <a:rPr lang="zh-CN" altLang="en-US" sz="1800" b="1" dirty="0" smtClean="0"/>
              <a:t>完成</a:t>
            </a:r>
            <a:r>
              <a:rPr lang="en-US" altLang="zh-CN" sz="1800" b="1" dirty="0" smtClean="0"/>
              <a:t>P184</a:t>
            </a:r>
            <a:r>
              <a:rPr lang="zh-CN" altLang="en-US" sz="1800" b="1" dirty="0" smtClean="0"/>
              <a:t>测试题 。</a:t>
            </a:r>
            <a:endParaRPr lang="zh-CN" altLang="en-US" sz="1800" b="1" dirty="0"/>
          </a:p>
        </p:txBody>
      </p:sp>
      <p:pic>
        <p:nvPicPr>
          <p:cNvPr id="45" name="Picture 5" descr="d:\360浏览器\360\360se\360se6\User Data\temp\200786163740968_2.jpg"/>
          <p:cNvPicPr>
            <a:picLocks noChangeAspect="1" noChangeArrowheads="1"/>
          </p:cNvPicPr>
          <p:nvPr/>
        </p:nvPicPr>
        <p:blipFill>
          <a:blip r:embed="rId5" cstate="print"/>
          <a:srcRect l="3000" r="1750"/>
          <a:stretch>
            <a:fillRect/>
          </a:stretch>
        </p:blipFill>
        <p:spPr bwMode="auto">
          <a:xfrm>
            <a:off x="0" y="5986489"/>
            <a:ext cx="3571900" cy="121441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矩形 89"/>
          <p:cNvSpPr/>
          <p:nvPr/>
        </p:nvSpPr>
        <p:spPr>
          <a:xfrm>
            <a:off x="1" y="4235006"/>
            <a:ext cx="12241213" cy="2389780"/>
          </a:xfrm>
          <a:prstGeom prst="rect">
            <a:avLst/>
          </a:prstGeom>
          <a:solidFill>
            <a:schemeClr val="accent1"/>
          </a:solidFill>
          <a:ln>
            <a:noFill/>
          </a:ln>
          <a:effectLst>
            <a:outerShdw blurRad="50800" dist="381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4398" tIns="62199" rIns="124398" bIns="62199" rtlCol="0" anchor="ctr"/>
          <a:lstStyle/>
          <a:p>
            <a:pPr algn="ctr"/>
            <a:endParaRPr lang="zh-CN" altLang="en-US"/>
          </a:p>
        </p:txBody>
      </p:sp>
      <p:sp>
        <p:nvSpPr>
          <p:cNvPr id="24" name="Text Box 2"/>
          <p:cNvSpPr txBox="1">
            <a:spLocks noChangeArrowheads="1"/>
          </p:cNvSpPr>
          <p:nvPr/>
        </p:nvSpPr>
        <p:spPr bwMode="auto">
          <a:xfrm>
            <a:off x="2168282" y="4541394"/>
            <a:ext cx="7870457" cy="904582"/>
          </a:xfrm>
          <a:prstGeom prst="rect">
            <a:avLst/>
          </a:prstGeom>
          <a:noFill/>
          <a:ln w="9525">
            <a:noFill/>
            <a:miter lim="800000"/>
            <a:headEnd/>
            <a:tailEnd/>
          </a:ln>
        </p:spPr>
        <p:txBody>
          <a:bodyPr wrap="square" lIns="124398" tIns="62199" rIns="124398" bIns="62199">
            <a:spAutoFit/>
          </a:bodyPr>
          <a:lstStyle/>
          <a:p>
            <a:pPr algn="ctr"/>
            <a:r>
              <a:rPr lang="en-US" altLang="zh-CN" sz="4900" b="1" dirty="0">
                <a:solidFill>
                  <a:schemeClr val="bg1"/>
                </a:solidFill>
                <a:latin typeface="微软雅黑" panose="020B0503020204020204" pitchFamily="34" charset="-122"/>
                <a:ea typeface="微软雅黑" panose="020B0503020204020204" pitchFamily="34" charset="-122"/>
              </a:rPr>
              <a:t>THANKS</a:t>
            </a:r>
          </a:p>
        </p:txBody>
      </p:sp>
      <p:grpSp>
        <p:nvGrpSpPr>
          <p:cNvPr id="3" name="组合 24"/>
          <p:cNvGrpSpPr/>
          <p:nvPr/>
        </p:nvGrpSpPr>
        <p:grpSpPr>
          <a:xfrm>
            <a:off x="3873347" y="5390563"/>
            <a:ext cx="4484395" cy="87267"/>
            <a:chOff x="2768751" y="4109175"/>
            <a:chExt cx="3349775" cy="62334"/>
          </a:xfrm>
        </p:grpSpPr>
        <p:cxnSp>
          <p:nvCxnSpPr>
            <p:cNvPr id="26" name="直接连接符 25"/>
            <p:cNvCxnSpPr/>
            <p:nvPr/>
          </p:nvCxnSpPr>
          <p:spPr>
            <a:xfrm>
              <a:off x="2799918" y="4140342"/>
              <a:ext cx="328744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7" name="椭圆 26"/>
            <p:cNvSpPr/>
            <p:nvPr/>
          </p:nvSpPr>
          <p:spPr>
            <a:xfrm>
              <a:off x="2768751" y="4109175"/>
              <a:ext cx="62334" cy="623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6056192" y="4109175"/>
              <a:ext cx="62334" cy="623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Text Box 2"/>
          <p:cNvSpPr txBox="1">
            <a:spLocks noChangeArrowheads="1"/>
          </p:cNvSpPr>
          <p:nvPr/>
        </p:nvSpPr>
        <p:spPr bwMode="auto">
          <a:xfrm>
            <a:off x="4867430" y="5509056"/>
            <a:ext cx="2463951" cy="356445"/>
          </a:xfrm>
          <a:prstGeom prst="rect">
            <a:avLst/>
          </a:prstGeom>
          <a:noFill/>
          <a:ln w="9525">
            <a:noFill/>
            <a:miter lim="800000"/>
            <a:headEnd/>
            <a:tailEnd/>
          </a:ln>
        </p:spPr>
        <p:txBody>
          <a:bodyPr wrap="square" lIns="124398" tIns="62199" rIns="124398" bIns="62199">
            <a:spAutoFit/>
          </a:bodyPr>
          <a:lstStyle/>
          <a:p>
            <a:pPr algn="dist">
              <a:defRPr/>
            </a:pPr>
            <a:r>
              <a:rPr lang="zh-CN" altLang="en-US" sz="1500" dirty="0">
                <a:solidFill>
                  <a:schemeClr val="bg1"/>
                </a:solidFill>
                <a:latin typeface="微软雅黑" pitchFamily="34" charset="-122"/>
                <a:ea typeface="微软雅黑" pitchFamily="34" charset="-122"/>
              </a:rPr>
              <a:t>谢谢聆听</a:t>
            </a:r>
          </a:p>
        </p:txBody>
      </p:sp>
      <p:grpSp>
        <p:nvGrpSpPr>
          <p:cNvPr id="4" name="组合 33"/>
          <p:cNvGrpSpPr/>
          <p:nvPr/>
        </p:nvGrpSpPr>
        <p:grpSpPr>
          <a:xfrm>
            <a:off x="4918690" y="5996003"/>
            <a:ext cx="440396" cy="460557"/>
            <a:chOff x="3543574" y="4265651"/>
            <a:chExt cx="414516" cy="414516"/>
          </a:xfrm>
        </p:grpSpPr>
        <p:sp>
          <p:nvSpPr>
            <p:cNvPr id="35" name="椭圆 34"/>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5" name="组合 35"/>
            <p:cNvGrpSpPr/>
            <p:nvPr/>
          </p:nvGrpSpPr>
          <p:grpSpPr>
            <a:xfrm>
              <a:off x="3629640" y="4325788"/>
              <a:ext cx="259976" cy="261734"/>
              <a:chOff x="5042691" y="2273922"/>
              <a:chExt cx="702937" cy="707690"/>
            </a:xfrm>
            <a:solidFill>
              <a:schemeClr val="bg1"/>
            </a:solidFill>
          </p:grpSpPr>
          <p:sp>
            <p:nvSpPr>
              <p:cNvPr id="37"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8"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6" name="组合 38"/>
          <p:cNvGrpSpPr/>
          <p:nvPr/>
        </p:nvGrpSpPr>
        <p:grpSpPr>
          <a:xfrm>
            <a:off x="5565616" y="5996003"/>
            <a:ext cx="440396" cy="460557"/>
            <a:chOff x="4102125" y="4265651"/>
            <a:chExt cx="414516" cy="414516"/>
          </a:xfrm>
        </p:grpSpPr>
        <p:sp>
          <p:nvSpPr>
            <p:cNvPr id="40" name="椭圆 39"/>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7" name="组合 40"/>
            <p:cNvGrpSpPr/>
            <p:nvPr/>
          </p:nvGrpSpPr>
          <p:grpSpPr>
            <a:xfrm>
              <a:off x="4199233" y="4358783"/>
              <a:ext cx="238761" cy="198211"/>
              <a:chOff x="3132963" y="3140191"/>
              <a:chExt cx="645573" cy="535933"/>
            </a:xfrm>
            <a:solidFill>
              <a:schemeClr val="bg1"/>
            </a:solidFill>
          </p:grpSpPr>
          <p:sp>
            <p:nvSpPr>
              <p:cNvPr id="42"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3"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4"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5"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6"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7"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8" name="组合 47"/>
          <p:cNvGrpSpPr/>
          <p:nvPr/>
        </p:nvGrpSpPr>
        <p:grpSpPr>
          <a:xfrm>
            <a:off x="6890813" y="5996003"/>
            <a:ext cx="440396" cy="460557"/>
            <a:chOff x="5181486" y="4265651"/>
            <a:chExt cx="414516" cy="414516"/>
          </a:xfrm>
        </p:grpSpPr>
        <p:sp>
          <p:nvSpPr>
            <p:cNvPr id="49" name="椭圆 48"/>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9" name="组合 49"/>
            <p:cNvGrpSpPr/>
            <p:nvPr/>
          </p:nvGrpSpPr>
          <p:grpSpPr>
            <a:xfrm>
              <a:off x="5287222" y="4375239"/>
              <a:ext cx="253419" cy="172633"/>
              <a:chOff x="4895160" y="4287159"/>
              <a:chExt cx="571418" cy="389258"/>
            </a:xfrm>
            <a:solidFill>
              <a:schemeClr val="bg1"/>
            </a:solidFill>
          </p:grpSpPr>
          <p:sp>
            <p:nvSpPr>
              <p:cNvPr id="51"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2"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3"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4"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5"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6"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7"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8"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9"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10" name="组合 59"/>
          <p:cNvGrpSpPr/>
          <p:nvPr/>
        </p:nvGrpSpPr>
        <p:grpSpPr>
          <a:xfrm>
            <a:off x="6226669" y="5996003"/>
            <a:ext cx="440396" cy="460557"/>
            <a:chOff x="4626437" y="4265651"/>
            <a:chExt cx="414516" cy="414516"/>
          </a:xfrm>
        </p:grpSpPr>
        <p:sp>
          <p:nvSpPr>
            <p:cNvPr id="61" name="椭圆 60"/>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chemeClr val="bg1"/>
                </a:solidFill>
                <a:latin typeface="Calibri"/>
                <a:ea typeface="宋体" panose="02010600030101010101" pitchFamily="2" charset="-122"/>
              </a:endParaRPr>
            </a:p>
          </p:txBody>
        </p:sp>
        <p:grpSp>
          <p:nvGrpSpPr>
            <p:cNvPr id="11" name="组合 61"/>
            <p:cNvGrpSpPr/>
            <p:nvPr/>
          </p:nvGrpSpPr>
          <p:grpSpPr>
            <a:xfrm>
              <a:off x="4710891" y="4356960"/>
              <a:ext cx="232896" cy="199705"/>
              <a:chOff x="3546346" y="2339026"/>
              <a:chExt cx="897787" cy="769842"/>
            </a:xfrm>
            <a:solidFill>
              <a:schemeClr val="bg1"/>
            </a:solidFill>
          </p:grpSpPr>
          <p:sp>
            <p:nvSpPr>
              <p:cNvPr id="63"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4"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5"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6"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7"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8"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9"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sp>
        <p:nvSpPr>
          <p:cNvPr id="2" name="TextBox 1"/>
          <p:cNvSpPr txBox="1"/>
          <p:nvPr/>
        </p:nvSpPr>
        <p:spPr>
          <a:xfrm>
            <a:off x="3048772" y="2386004"/>
            <a:ext cx="6051338" cy="802721"/>
          </a:xfrm>
          <a:prstGeom prst="rect">
            <a:avLst/>
          </a:prstGeom>
          <a:noFill/>
        </p:spPr>
        <p:txBody>
          <a:bodyPr wrap="square" lIns="124398" tIns="62199" rIns="124398" bIns="62199" rtlCol="0">
            <a:spAutoFit/>
          </a:bodyPr>
          <a:lstStyle/>
          <a:p>
            <a:pPr algn="ctr"/>
            <a:r>
              <a:rPr lang="zh-CN" altLang="en-US" sz="4400" b="1" dirty="0" smtClean="0">
                <a:solidFill>
                  <a:srgbClr val="0070C0"/>
                </a:solidFill>
                <a:latin typeface="微软雅黑" pitchFamily="34" charset="-122"/>
                <a:ea typeface="微软雅黑" pitchFamily="34" charset="-122"/>
              </a:rPr>
              <a:t>敬  请  批  评  指  正</a:t>
            </a:r>
            <a:endParaRPr lang="en-US" altLang="zh-CN" sz="4400" b="1" dirty="0" smtClean="0">
              <a:solidFill>
                <a:srgbClr val="0070C0"/>
              </a:solidFill>
              <a:latin typeface="微软雅黑" pitchFamily="34" charset="-122"/>
              <a:ea typeface="微软雅黑" pitchFamily="34" charset="-122"/>
            </a:endParaRPr>
          </a:p>
        </p:txBody>
      </p:sp>
    </p:spTree>
    <p:extLst>
      <p:ext uri="{BB962C8B-B14F-4D97-AF65-F5344CB8AC3E}">
        <p14:creationId xmlns="" xmlns:p14="http://schemas.microsoft.com/office/powerpoint/2010/main" val="448634914"/>
      </p:ext>
    </p:extLst>
  </p:cSld>
  <p:clrMapOvr>
    <a:masterClrMapping/>
  </p:clrMapOvr>
  <mc:AlternateContent xmlns:mc="http://schemas.openxmlformats.org/markup-compatibility/2006">
    <mc:Choice xmlns=""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1620957" cy="523220"/>
          </a:xfrm>
          <a:prstGeom prst="rect">
            <a:avLst/>
          </a:prstGeom>
        </p:spPr>
        <p:txBody>
          <a:bodyPr wrap="none">
            <a:spAutoFit/>
          </a:bodyPr>
          <a:lstStyle/>
          <a:p>
            <a:pPr>
              <a:lnSpc>
                <a:spcPct val="100000"/>
              </a:lnSpc>
              <a:spcBef>
                <a:spcPct val="0"/>
              </a:spcBef>
              <a:buClrTx/>
              <a:buFontTx/>
              <a:buNone/>
            </a:pPr>
            <a:r>
              <a:rPr lang="zh-CN" altLang="en-US" sz="2800" b="1" smtClean="0">
                <a:solidFill>
                  <a:srgbClr val="000000"/>
                </a:solidFill>
                <a:latin typeface="微软雅黑" pitchFamily="34" charset="-122"/>
                <a:ea typeface="微软雅黑" pitchFamily="34" charset="-122"/>
              </a:rPr>
              <a:t>学习要点</a:t>
            </a:r>
            <a:endParaRPr lang="zh-CN" altLang="en-US" sz="2800" b="1" dirty="0">
              <a:solidFill>
                <a:srgbClr val="000000"/>
              </a:solidFill>
              <a:latin typeface="微软雅黑" pitchFamily="34" charset="-122"/>
              <a:ea typeface="微软雅黑" pitchFamily="34" charset="-122"/>
            </a:endParaRPr>
          </a:p>
        </p:txBody>
      </p:sp>
      <p:sp>
        <p:nvSpPr>
          <p:cNvPr id="3" name="Rectangle 1"/>
          <p:cNvSpPr>
            <a:spLocks noChangeArrowheads="1"/>
          </p:cNvSpPr>
          <p:nvPr/>
        </p:nvSpPr>
        <p:spPr bwMode="auto">
          <a:xfrm>
            <a:off x="548442" y="1457310"/>
            <a:ext cx="11144328" cy="47089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6700" algn="l" defTabSz="914400" rtl="0" eaLnBrk="1" fontAlgn="base" latinLnBrk="0" hangingPunct="1">
              <a:lnSpc>
                <a:spcPct val="150000"/>
              </a:lnSpc>
              <a:spcBef>
                <a:spcPct val="0"/>
              </a:spcBef>
              <a:spcAft>
                <a:spcPct val="0"/>
              </a:spcAft>
              <a:buClrTx/>
              <a:buSzTx/>
              <a:buFontTx/>
              <a:buNone/>
              <a:tabLst/>
            </a:pPr>
            <a:r>
              <a:rPr kumimoji="0" lang="zh-CN" sz="2000" b="1" i="0" u="none" strike="noStrike" cap="none" normalizeH="0" baseline="0" dirty="0" smtClean="0">
                <a:ln>
                  <a:noFill/>
                </a:ln>
                <a:solidFill>
                  <a:srgbClr val="C00000"/>
                </a:solidFill>
                <a:effectLst/>
                <a:latin typeface="微软雅黑" pitchFamily="34" charset="-122"/>
                <a:ea typeface="微软雅黑" pitchFamily="34" charset="-122"/>
                <a:cs typeface="Times New Roman" pitchFamily="18" charset="0"/>
              </a:rPr>
              <a:t>知识目标</a:t>
            </a:r>
            <a:r>
              <a:rPr kumimoji="0" lang="zh-CN" altLang="en-US" sz="2000" b="1" i="0" u="none" strike="noStrike" cap="none" normalizeH="0" baseline="0" dirty="0" smtClean="0">
                <a:ln>
                  <a:noFill/>
                </a:ln>
                <a:solidFill>
                  <a:srgbClr val="C00000"/>
                </a:solidFill>
                <a:effectLst/>
                <a:latin typeface="微软雅黑" pitchFamily="34" charset="-122"/>
                <a:ea typeface="微软雅黑" pitchFamily="34" charset="-122"/>
                <a:cs typeface="Times New Roman" pitchFamily="18" charset="0"/>
              </a:rPr>
              <a:t>：</a:t>
            </a:r>
            <a:endParaRPr kumimoji="0" lang="zh-CN" sz="2000" b="1" i="0" u="none" strike="noStrike" cap="none" normalizeH="0" baseline="0" dirty="0" smtClean="0">
              <a:ln>
                <a:noFill/>
              </a:ln>
              <a:solidFill>
                <a:srgbClr val="C00000"/>
              </a:solidFill>
              <a:effectLst/>
              <a:latin typeface="微软雅黑" pitchFamily="34" charset="-122"/>
              <a:ea typeface="微软雅黑" pitchFamily="34" charset="-122"/>
              <a:cs typeface="宋体" pitchFamily="2" charset="-122"/>
            </a:endParaRP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1. </a:t>
            </a:r>
            <a:r>
              <a:rPr lang="zh-CN" altLang="en-US" sz="2000" b="1" dirty="0" smtClean="0">
                <a:latin typeface="微软雅黑" pitchFamily="34" charset="-122"/>
                <a:ea typeface="微软雅黑" pitchFamily="34" charset="-122"/>
                <a:cs typeface="Times New Roman" pitchFamily="18" charset="0"/>
              </a:rPr>
              <a:t>掌握固定闭塞的原理；</a:t>
            </a: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2. </a:t>
            </a:r>
            <a:r>
              <a:rPr lang="zh-CN" altLang="en-US" sz="2000" b="1" dirty="0" smtClean="0">
                <a:latin typeface="微软雅黑" pitchFamily="34" charset="-122"/>
                <a:ea typeface="微软雅黑" pitchFamily="34" charset="-122"/>
                <a:cs typeface="Times New Roman" pitchFamily="18" charset="0"/>
              </a:rPr>
              <a:t>了解超前速度控制和滞后速度控制的区别；</a:t>
            </a: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3. </a:t>
            </a:r>
            <a:r>
              <a:rPr lang="zh-CN" altLang="en-US" sz="2000" b="1" dirty="0" smtClean="0">
                <a:latin typeface="微软雅黑" pitchFamily="34" charset="-122"/>
                <a:ea typeface="微软雅黑" pitchFamily="34" charset="-122"/>
                <a:cs typeface="Times New Roman" pitchFamily="18" charset="0"/>
              </a:rPr>
              <a:t>了解阶梯型分级制动模式的特点；</a:t>
            </a: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4. </a:t>
            </a:r>
            <a:r>
              <a:rPr lang="zh-CN" altLang="en-US" sz="2000" b="1" dirty="0" smtClean="0">
                <a:latin typeface="微软雅黑" pitchFamily="34" charset="-122"/>
                <a:ea typeface="微软雅黑" pitchFamily="34" charset="-122"/>
                <a:cs typeface="Times New Roman" pitchFamily="18" charset="0"/>
              </a:rPr>
              <a:t>掌握准移动闭塞的原理和特点；</a:t>
            </a: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5. </a:t>
            </a:r>
            <a:r>
              <a:rPr lang="zh-CN" altLang="en-US" sz="2000" b="1" dirty="0" smtClean="0">
                <a:latin typeface="微软雅黑" pitchFamily="34" charset="-122"/>
                <a:ea typeface="微软雅黑" pitchFamily="34" charset="-122"/>
                <a:cs typeface="Times New Roman" pitchFamily="18" charset="0"/>
              </a:rPr>
              <a:t>掌握移动闭塞的原理和特点。</a:t>
            </a:r>
          </a:p>
          <a:p>
            <a:pPr marL="0" marR="0" lvl="0" indent="266700" algn="l" defTabSz="914400" rtl="0" eaLnBrk="0" fontAlgn="base" latinLnBrk="0" hangingPunct="0">
              <a:lnSpc>
                <a:spcPct val="150000"/>
              </a:lnSpc>
              <a:spcBef>
                <a:spcPct val="0"/>
              </a:spcBef>
              <a:spcAft>
                <a:spcPct val="0"/>
              </a:spcAft>
              <a:buClrTx/>
              <a:buSzTx/>
              <a:buFontTx/>
              <a:buNone/>
              <a:tabLst/>
            </a:pPr>
            <a:endParaRPr kumimoji="0" lang="en-US" altLang="zh-CN" sz="2000" b="1" i="0" u="none" strike="noStrike" cap="none" normalizeH="0" baseline="0" dirty="0" smtClean="0">
              <a:ln>
                <a:noFill/>
              </a:ln>
              <a:solidFill>
                <a:srgbClr val="0303EB"/>
              </a:solidFill>
              <a:effectLst/>
              <a:latin typeface="微软雅黑" pitchFamily="34" charset="-122"/>
              <a:ea typeface="微软雅黑" pitchFamily="34" charset="-122"/>
              <a:cs typeface="Times New Roman" pitchFamily="18" charset="0"/>
            </a:endParaRPr>
          </a:p>
          <a:p>
            <a:pPr marL="0" marR="0" lvl="0" indent="266700" algn="l" defTabSz="914400" rtl="0" eaLnBrk="0" fontAlgn="base" latinLnBrk="0" hangingPunct="0">
              <a:lnSpc>
                <a:spcPct val="150000"/>
              </a:lnSpc>
              <a:spcBef>
                <a:spcPct val="0"/>
              </a:spcBef>
              <a:spcAft>
                <a:spcPct val="0"/>
              </a:spcAft>
              <a:buClrTx/>
              <a:buSzTx/>
              <a:buFontTx/>
              <a:buNone/>
              <a:tabLst/>
            </a:pPr>
            <a:r>
              <a:rPr kumimoji="0" lang="zh-CN" altLang="en-US" sz="2000" b="1" i="0" u="none" strike="noStrike" cap="none" normalizeH="0" baseline="0" dirty="0" smtClean="0">
                <a:ln>
                  <a:noFill/>
                </a:ln>
                <a:solidFill>
                  <a:srgbClr val="0303EB"/>
                </a:solidFill>
                <a:effectLst/>
                <a:latin typeface="微软雅黑" pitchFamily="34" charset="-122"/>
                <a:ea typeface="微软雅黑" pitchFamily="34" charset="-122"/>
                <a:cs typeface="Times New Roman" pitchFamily="18" charset="0"/>
              </a:rPr>
              <a:t>技能目标：</a:t>
            </a:r>
            <a:endParaRPr kumimoji="0" lang="zh-CN" altLang="en-US" sz="2000" b="1" i="0" u="none" strike="noStrike" cap="none" normalizeH="0" baseline="0" dirty="0" smtClean="0">
              <a:ln>
                <a:noFill/>
              </a:ln>
              <a:solidFill>
                <a:srgbClr val="0303EB"/>
              </a:solidFill>
              <a:effectLst/>
              <a:latin typeface="微软雅黑" pitchFamily="34" charset="-122"/>
              <a:ea typeface="微软雅黑" pitchFamily="34" charset="-122"/>
              <a:cs typeface="宋体" pitchFamily="2" charset="-122"/>
            </a:endParaRP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1. </a:t>
            </a:r>
            <a:r>
              <a:rPr lang="zh-CN" altLang="en-US" sz="2000" b="1" dirty="0" smtClean="0">
                <a:latin typeface="微软雅黑" pitchFamily="34" charset="-122"/>
                <a:ea typeface="微软雅黑" pitchFamily="34" charset="-122"/>
                <a:cs typeface="Times New Roman" pitchFamily="18" charset="0"/>
              </a:rPr>
              <a:t>认识列控系统中不同的闭塞设备；</a:t>
            </a: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2. </a:t>
            </a:r>
            <a:r>
              <a:rPr lang="zh-CN" altLang="en-US" sz="2000" b="1" dirty="0" smtClean="0">
                <a:latin typeface="微软雅黑" pitchFamily="34" charset="-122"/>
                <a:ea typeface="微软雅黑" pitchFamily="34" charset="-122"/>
                <a:cs typeface="Times New Roman" pitchFamily="18" charset="0"/>
              </a:rPr>
              <a:t>能区分不同的列车制动控制模式。</a:t>
            </a:r>
          </a:p>
        </p:txBody>
      </p:sp>
      <p:pic>
        <p:nvPicPr>
          <p:cNvPr id="4" name="Picture 4" descr="d:\360浏览器\360\360se\360se6\User Data\temp\200912210104249.JPG"/>
          <p:cNvPicPr>
            <a:picLocks noChangeAspect="1" noChangeArrowheads="1"/>
          </p:cNvPicPr>
          <p:nvPr/>
        </p:nvPicPr>
        <p:blipFill>
          <a:blip r:embed="rId2"/>
          <a:srcRect l="9062" t="72980" r="19687" b="2426"/>
          <a:stretch>
            <a:fillRect/>
          </a:stretch>
        </p:blipFill>
        <p:spPr bwMode="auto">
          <a:xfrm flipH="1">
            <a:off x="7406490" y="5600714"/>
            <a:ext cx="4357660" cy="13573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262822" y="314302"/>
            <a:ext cx="1291575"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rPr>
              <a:t>概   述</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2048640" y="3386136"/>
            <a:ext cx="6429420" cy="1513198"/>
            <a:chOff x="1214414" y="2714620"/>
            <a:chExt cx="6429420" cy="1513198"/>
          </a:xfrm>
        </p:grpSpPr>
        <p:sp>
          <p:nvSpPr>
            <p:cNvPr id="5" name="圆角矩形 4"/>
            <p:cNvSpPr/>
            <p:nvPr/>
          </p:nvSpPr>
          <p:spPr>
            <a:xfrm>
              <a:off x="1214414" y="2941934"/>
              <a:ext cx="2056598" cy="1035850"/>
            </a:xfrm>
            <a:prstGeom prst="roundRect">
              <a:avLst>
                <a:gd name="adj" fmla="val 10000"/>
              </a:avLst>
            </a:prstGeom>
            <a:solidFill>
              <a:srgbClr val="0099F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6" name="圆角矩形 4"/>
            <p:cNvSpPr/>
            <p:nvPr/>
          </p:nvSpPr>
          <p:spPr>
            <a:xfrm>
              <a:off x="1500166" y="3147282"/>
              <a:ext cx="1445341" cy="638908"/>
            </a:xfrm>
            <a:prstGeom prst="rect">
              <a:avLst/>
            </a:prstGeom>
            <a:no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0">
              <a:schemeClr val="accent3"/>
            </a:lnRef>
            <a:fillRef idx="3">
              <a:schemeClr val="accent3"/>
            </a:fillRef>
            <a:effectRef idx="3">
              <a:schemeClr val="accent3"/>
            </a:effectRef>
            <a:fontRef idx="minor">
              <a:schemeClr val="lt1"/>
            </a:fontRef>
          </p:style>
          <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CN" altLang="en-US" sz="2400" b="1" kern="1200" dirty="0" smtClean="0">
                  <a:latin typeface="宋体" pitchFamily="2" charset="-122"/>
                  <a:ea typeface="宋体" pitchFamily="2" charset="-122"/>
                </a:rPr>
                <a:t>传统      自动闭塞</a:t>
              </a:r>
              <a:endParaRPr lang="zh-CN" altLang="en-US" sz="2400" b="1" kern="1200" dirty="0">
                <a:latin typeface="宋体" pitchFamily="2" charset="-122"/>
                <a:ea typeface="宋体" pitchFamily="2" charset="-122"/>
              </a:endParaRPr>
            </a:p>
          </p:txBody>
        </p:sp>
        <p:grpSp>
          <p:nvGrpSpPr>
            <p:cNvPr id="7" name="组合 14"/>
            <p:cNvGrpSpPr/>
            <p:nvPr/>
          </p:nvGrpSpPr>
          <p:grpSpPr>
            <a:xfrm>
              <a:off x="3271013" y="3445679"/>
              <a:ext cx="544280" cy="28360"/>
              <a:chOff x="3745662" y="1464174"/>
              <a:chExt cx="544280" cy="28360"/>
            </a:xfrm>
          </p:grpSpPr>
          <p:sp>
            <p:nvSpPr>
              <p:cNvPr id="10" name="直接连接符 5"/>
              <p:cNvSpPr/>
              <p:nvPr/>
            </p:nvSpPr>
            <p:spPr>
              <a:xfrm>
                <a:off x="3745662" y="1464174"/>
                <a:ext cx="544280" cy="28360"/>
              </a:xfrm>
              <a:custGeom>
                <a:avLst/>
                <a:gdLst/>
                <a:ahLst/>
                <a:cxnLst/>
                <a:rect l="0" t="0" r="0" b="0"/>
                <a:pathLst>
                  <a:path>
                    <a:moveTo>
                      <a:pt x="0" y="14180"/>
                    </a:moveTo>
                    <a:lnTo>
                      <a:pt x="544280" y="14180"/>
                    </a:lnTo>
                  </a:path>
                </a:pathLst>
              </a:custGeom>
              <a:noFill/>
              <a:ln w="28575"/>
            </p:spPr>
            <p:style>
              <a:lnRef idx="2">
                <a:schemeClr val="accent3">
                  <a:hueOff val="0"/>
                  <a:satOff val="0"/>
                  <a:lumOff val="0"/>
                  <a:alphaOff val="0"/>
                </a:schemeClr>
              </a:lnRef>
              <a:fillRef idx="0">
                <a:scrgbClr r="0" g="0" b="0"/>
              </a:fillRef>
              <a:effectRef idx="0">
                <a:schemeClr val="accent4">
                  <a:tint val="70000"/>
                  <a:hueOff val="0"/>
                  <a:satOff val="0"/>
                  <a:lumOff val="0"/>
                  <a:alphaOff val="0"/>
                </a:schemeClr>
              </a:effectRef>
              <a:fontRef idx="minor">
                <a:schemeClr val="tx1">
                  <a:hueOff val="0"/>
                  <a:satOff val="0"/>
                  <a:lumOff val="0"/>
                  <a:alphaOff val="0"/>
                </a:schemeClr>
              </a:fontRef>
            </p:style>
          </p:sp>
          <p:sp>
            <p:nvSpPr>
              <p:cNvPr id="11" name="直接连接符 6"/>
              <p:cNvSpPr/>
              <p:nvPr/>
            </p:nvSpPr>
            <p:spPr>
              <a:xfrm>
                <a:off x="4004195" y="1464748"/>
                <a:ext cx="27214" cy="27214"/>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700" tIns="0" rIns="12700" bIns="0" numCol="1" spcCol="1270" anchor="ctr" anchorCtr="0">
                <a:noAutofit/>
              </a:bodyPr>
              <a:lstStyle/>
              <a:p>
                <a:pPr lvl="0" algn="ctr" defTabSz="1066800">
                  <a:lnSpc>
                    <a:spcPct val="90000"/>
                  </a:lnSpc>
                  <a:spcBef>
                    <a:spcPct val="0"/>
                  </a:spcBef>
                  <a:spcAft>
                    <a:spcPct val="35000"/>
                  </a:spcAft>
                </a:pPr>
                <a:endParaRPr lang="zh-CN" altLang="en-US" sz="2400" b="1" kern="1200">
                  <a:latin typeface="宋体" pitchFamily="2" charset="-122"/>
                  <a:ea typeface="宋体" pitchFamily="2" charset="-122"/>
                </a:endParaRPr>
              </a:p>
            </p:txBody>
          </p:sp>
        </p:grpSp>
        <p:sp>
          <p:nvSpPr>
            <p:cNvPr id="8" name="圆角矩形 7"/>
            <p:cNvSpPr/>
            <p:nvPr/>
          </p:nvSpPr>
          <p:spPr>
            <a:xfrm>
              <a:off x="3815294" y="2799058"/>
              <a:ext cx="3828540" cy="1285884"/>
            </a:xfrm>
            <a:prstGeom prst="roundRect">
              <a:avLst>
                <a:gd name="adj" fmla="val 10000"/>
              </a:avLst>
            </a:prstGeom>
            <a:solidFill>
              <a:srgbClr val="FF66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9" name="圆角矩形 8"/>
            <p:cNvSpPr/>
            <p:nvPr/>
          </p:nvSpPr>
          <p:spPr>
            <a:xfrm>
              <a:off x="3929058" y="2714620"/>
              <a:ext cx="3500462" cy="1513198"/>
            </a:xfrm>
            <a:prstGeom prst="rect">
              <a:avLst/>
            </a:prstGeom>
            <a:no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0">
              <a:schemeClr val="accent3"/>
            </a:lnRef>
            <a:fillRef idx="3">
              <a:schemeClr val="accent3"/>
            </a:fillRef>
            <a:effectRef idx="3">
              <a:schemeClr val="accent3"/>
            </a:effectRef>
            <a:fontRef idx="minor">
              <a:schemeClr val="lt1"/>
            </a:fontRef>
          </p:style>
          <p:txBody>
            <a:bodyPr spcFirstLastPara="0" vert="horz" wrap="square" lIns="15240" tIns="15240" rIns="15240" bIns="15240" numCol="1" spcCol="1270" anchor="ctr" anchorCtr="0">
              <a:noAutofit/>
            </a:bodyPr>
            <a:lstStyle/>
            <a:p>
              <a:pPr lvl="0" algn="just" defTabSz="1066800">
                <a:lnSpc>
                  <a:spcPct val="90000"/>
                </a:lnSpc>
                <a:spcBef>
                  <a:spcPct val="0"/>
                </a:spcBef>
                <a:spcAft>
                  <a:spcPct val="35000"/>
                </a:spcAft>
              </a:pPr>
              <a:r>
                <a:rPr lang="zh-CN" altLang="en-US" sz="2400" b="1" kern="1200" dirty="0" smtClean="0">
                  <a:latin typeface="宋体" pitchFamily="2" charset="-122"/>
                  <a:ea typeface="宋体" pitchFamily="2" charset="-122"/>
                </a:rPr>
                <a:t>大铁路列车采用的闭塞制式，适用于最高时速</a:t>
              </a:r>
              <a:r>
                <a:rPr lang="en-US" altLang="zh-CN" sz="2400" b="1" kern="1200" dirty="0" smtClean="0">
                  <a:latin typeface="宋体" pitchFamily="2" charset="-122"/>
                  <a:ea typeface="宋体" pitchFamily="2" charset="-122"/>
                </a:rPr>
                <a:t>160km</a:t>
              </a:r>
              <a:r>
                <a:rPr lang="en-US" altLang="zh-CN" sz="2400" b="1" dirty="0" smtClean="0">
                  <a:latin typeface="宋体" pitchFamily="2" charset="-122"/>
                  <a:ea typeface="宋体" pitchFamily="2" charset="-122"/>
                </a:rPr>
                <a:t>/h</a:t>
              </a:r>
              <a:r>
                <a:rPr lang="zh-CN" altLang="en-US" sz="2400" b="1" dirty="0" smtClean="0">
                  <a:latin typeface="宋体" pitchFamily="2" charset="-122"/>
                  <a:ea typeface="宋体" pitchFamily="2" charset="-122"/>
                </a:rPr>
                <a:t>以下</a:t>
              </a:r>
              <a:r>
                <a:rPr lang="zh-CN" altLang="en-US" sz="2400" b="1" kern="1200" dirty="0" smtClean="0">
                  <a:latin typeface="宋体" pitchFamily="2" charset="-122"/>
                  <a:ea typeface="宋体" pitchFamily="2" charset="-122"/>
                </a:rPr>
                <a:t>。</a:t>
              </a:r>
              <a:endParaRPr lang="zh-CN" altLang="en-US" sz="2400" b="1" kern="1200" dirty="0">
                <a:latin typeface="宋体" pitchFamily="2" charset="-122"/>
                <a:ea typeface="宋体" pitchFamily="2" charset="-122"/>
              </a:endParaRPr>
            </a:p>
          </p:txBody>
        </p:sp>
      </p:grpSp>
      <p:grpSp>
        <p:nvGrpSpPr>
          <p:cNvPr id="12" name="组合 11"/>
          <p:cNvGrpSpPr/>
          <p:nvPr/>
        </p:nvGrpSpPr>
        <p:grpSpPr>
          <a:xfrm>
            <a:off x="3763152" y="5243524"/>
            <a:ext cx="6429420" cy="1357322"/>
            <a:chOff x="1214414" y="4500570"/>
            <a:chExt cx="6429420" cy="1357322"/>
          </a:xfrm>
        </p:grpSpPr>
        <p:sp>
          <p:nvSpPr>
            <p:cNvPr id="13" name="圆角矩形 12"/>
            <p:cNvSpPr/>
            <p:nvPr/>
          </p:nvSpPr>
          <p:spPr>
            <a:xfrm>
              <a:off x="1222789" y="4608029"/>
              <a:ext cx="1996318" cy="1034126"/>
            </a:xfrm>
            <a:prstGeom prst="roundRect">
              <a:avLst>
                <a:gd name="adj" fmla="val 10000"/>
              </a:avLst>
            </a:prstGeom>
            <a:solidFill>
              <a:srgbClr val="0099F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4" name="圆角矩形 10"/>
            <p:cNvSpPr/>
            <p:nvPr/>
          </p:nvSpPr>
          <p:spPr>
            <a:xfrm>
              <a:off x="1214414" y="4786322"/>
              <a:ext cx="1901944" cy="637845"/>
            </a:xfrm>
            <a:prstGeom prst="rect">
              <a:avLst/>
            </a:prstGeom>
            <a:no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0">
              <a:schemeClr val="accent3"/>
            </a:lnRef>
            <a:fillRef idx="3">
              <a:schemeClr val="accent3"/>
            </a:fillRef>
            <a:effectRef idx="3">
              <a:schemeClr val="accent3"/>
            </a:effectRef>
            <a:fontRef idx="minor">
              <a:schemeClr val="lt1"/>
            </a:fontRef>
          </p:style>
          <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CN" altLang="en-US" sz="2400" b="1" kern="1200" dirty="0" smtClean="0">
                  <a:latin typeface="宋体" pitchFamily="2" charset="-122"/>
                  <a:ea typeface="宋体" pitchFamily="2" charset="-122"/>
                </a:rPr>
                <a:t>列车控制    系统自动闭塞</a:t>
              </a:r>
              <a:endParaRPr lang="zh-CN" altLang="en-US" sz="2400" b="1" kern="1200" dirty="0">
                <a:latin typeface="宋体" pitchFamily="2" charset="-122"/>
                <a:ea typeface="宋体" pitchFamily="2" charset="-122"/>
              </a:endParaRPr>
            </a:p>
          </p:txBody>
        </p:sp>
        <p:grpSp>
          <p:nvGrpSpPr>
            <p:cNvPr id="15" name="组合 17"/>
            <p:cNvGrpSpPr/>
            <p:nvPr/>
          </p:nvGrpSpPr>
          <p:grpSpPr>
            <a:xfrm>
              <a:off x="3227485" y="5110912"/>
              <a:ext cx="544280" cy="28360"/>
              <a:chOff x="3702134" y="2999531"/>
              <a:chExt cx="544280" cy="28360"/>
            </a:xfrm>
          </p:grpSpPr>
          <p:sp>
            <p:nvSpPr>
              <p:cNvPr id="18" name="直接连接符 11"/>
              <p:cNvSpPr/>
              <p:nvPr/>
            </p:nvSpPr>
            <p:spPr>
              <a:xfrm>
                <a:off x="3702134" y="2999531"/>
                <a:ext cx="544280" cy="28360"/>
              </a:xfrm>
              <a:custGeom>
                <a:avLst/>
                <a:gdLst/>
                <a:ahLst/>
                <a:cxnLst/>
                <a:rect l="0" t="0" r="0" b="0"/>
                <a:pathLst>
                  <a:path>
                    <a:moveTo>
                      <a:pt x="0" y="14180"/>
                    </a:moveTo>
                    <a:lnTo>
                      <a:pt x="544280" y="14180"/>
                    </a:lnTo>
                  </a:path>
                </a:pathLst>
              </a:custGeom>
              <a:noFill/>
              <a:ln w="28575"/>
            </p:spPr>
            <p:style>
              <a:lnRef idx="2">
                <a:schemeClr val="accent3">
                  <a:hueOff val="0"/>
                  <a:satOff val="0"/>
                  <a:lumOff val="0"/>
                  <a:alphaOff val="0"/>
                </a:schemeClr>
              </a:lnRef>
              <a:fillRef idx="0">
                <a:scrgbClr r="0" g="0" b="0"/>
              </a:fillRef>
              <a:effectRef idx="0">
                <a:schemeClr val="accent4">
                  <a:tint val="70000"/>
                  <a:hueOff val="0"/>
                  <a:satOff val="0"/>
                  <a:lumOff val="0"/>
                  <a:alphaOff val="0"/>
                </a:schemeClr>
              </a:effectRef>
              <a:fontRef idx="minor">
                <a:schemeClr val="tx1">
                  <a:hueOff val="0"/>
                  <a:satOff val="0"/>
                  <a:lumOff val="0"/>
                  <a:alphaOff val="0"/>
                </a:schemeClr>
              </a:fontRef>
            </p:style>
            <p:txBody>
              <a:bodyPr/>
              <a:lstStyle/>
              <a:p>
                <a:endParaRPr lang="zh-CN" altLang="en-US" dirty="0"/>
              </a:p>
            </p:txBody>
          </p:sp>
          <p:sp>
            <p:nvSpPr>
              <p:cNvPr id="19" name="直接连接符 12"/>
              <p:cNvSpPr/>
              <p:nvPr/>
            </p:nvSpPr>
            <p:spPr>
              <a:xfrm>
                <a:off x="3960667" y="3000104"/>
                <a:ext cx="27214" cy="27214"/>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700" tIns="0" rIns="12700" bIns="0" numCol="1" spcCol="1270" anchor="ctr" anchorCtr="0">
                <a:noAutofit/>
              </a:bodyPr>
              <a:lstStyle/>
              <a:p>
                <a:pPr lvl="0" algn="ctr" defTabSz="1066800">
                  <a:lnSpc>
                    <a:spcPct val="90000"/>
                  </a:lnSpc>
                  <a:spcBef>
                    <a:spcPct val="0"/>
                  </a:spcBef>
                  <a:spcAft>
                    <a:spcPct val="35000"/>
                  </a:spcAft>
                </a:pPr>
                <a:endParaRPr lang="zh-CN" altLang="en-US" sz="2400" b="1" kern="1200">
                  <a:latin typeface="宋体" pitchFamily="2" charset="-122"/>
                  <a:ea typeface="宋体" pitchFamily="2" charset="-122"/>
                </a:endParaRPr>
              </a:p>
            </p:txBody>
          </p:sp>
        </p:grpSp>
        <p:sp>
          <p:nvSpPr>
            <p:cNvPr id="16" name="圆角矩形 15"/>
            <p:cNvSpPr/>
            <p:nvPr/>
          </p:nvSpPr>
          <p:spPr>
            <a:xfrm>
              <a:off x="3771764" y="4572008"/>
              <a:ext cx="3872070" cy="1143008"/>
            </a:xfrm>
            <a:prstGeom prst="roundRect">
              <a:avLst>
                <a:gd name="adj" fmla="val 10000"/>
              </a:avLst>
            </a:prstGeom>
            <a:solidFill>
              <a:srgbClr val="FF66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17" name="圆角矩形 14"/>
            <p:cNvSpPr/>
            <p:nvPr/>
          </p:nvSpPr>
          <p:spPr>
            <a:xfrm>
              <a:off x="3857620" y="4500570"/>
              <a:ext cx="3714776" cy="1357322"/>
            </a:xfrm>
            <a:prstGeom prst="rect">
              <a:avLst/>
            </a:prstGeom>
            <a:no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0">
              <a:schemeClr val="accent3"/>
            </a:lnRef>
            <a:fillRef idx="3">
              <a:schemeClr val="accent3"/>
            </a:fillRef>
            <a:effectRef idx="3">
              <a:schemeClr val="accent3"/>
            </a:effectRef>
            <a:fontRef idx="minor">
              <a:schemeClr val="lt1"/>
            </a:fontRef>
          </p:style>
          <p:txBody>
            <a:bodyPr spcFirstLastPara="0" vert="horz" wrap="square" lIns="15240" tIns="15240" rIns="15240" bIns="15240" numCol="1" spcCol="1270" anchor="ctr" anchorCtr="0">
              <a:noAutofit/>
            </a:bodyPr>
            <a:lstStyle/>
            <a:p>
              <a:pPr lvl="0" algn="just" defTabSz="1066800">
                <a:lnSpc>
                  <a:spcPct val="90000"/>
                </a:lnSpc>
                <a:spcBef>
                  <a:spcPct val="0"/>
                </a:spcBef>
                <a:spcAft>
                  <a:spcPct val="35000"/>
                </a:spcAft>
              </a:pPr>
              <a:r>
                <a:rPr lang="zh-CN" altLang="en-US" sz="2400" b="1" dirty="0" smtClean="0">
                  <a:latin typeface="宋体" pitchFamily="2" charset="-122"/>
                  <a:ea typeface="宋体" pitchFamily="2" charset="-122"/>
                </a:rPr>
                <a:t>运行列车之间满足最不利条件制动距离。</a:t>
              </a:r>
              <a:endParaRPr lang="zh-CN" altLang="en-US" sz="2400" b="1" kern="1200" dirty="0">
                <a:latin typeface="宋体" pitchFamily="2" charset="-122"/>
                <a:ea typeface="宋体" pitchFamily="2" charset="-122"/>
              </a:endParaRPr>
            </a:p>
          </p:txBody>
        </p:sp>
      </p:grpSp>
      <p:grpSp>
        <p:nvGrpSpPr>
          <p:cNvPr id="20" name="组合 19"/>
          <p:cNvGrpSpPr/>
          <p:nvPr/>
        </p:nvGrpSpPr>
        <p:grpSpPr>
          <a:xfrm>
            <a:off x="762756" y="1385872"/>
            <a:ext cx="10429948" cy="1712536"/>
            <a:chOff x="500034" y="1643050"/>
            <a:chExt cx="8143932" cy="1712536"/>
          </a:xfrm>
        </p:grpSpPr>
        <p:sp>
          <p:nvSpPr>
            <p:cNvPr id="21" name="图文框 20"/>
            <p:cNvSpPr/>
            <p:nvPr/>
          </p:nvSpPr>
          <p:spPr>
            <a:xfrm>
              <a:off x="500034" y="1643050"/>
              <a:ext cx="8143932" cy="1500198"/>
            </a:xfrm>
            <a:prstGeom prst="frame">
              <a:avLst>
                <a:gd name="adj1" fmla="val 8962"/>
              </a:avLst>
            </a:prstGeom>
            <a:solidFill>
              <a:srgbClr val="FFC000"/>
            </a:solidFill>
            <a:ln w="127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Perpetua"/>
                <a:ea typeface="宋体"/>
                <a:cs typeface="+mn-cs"/>
              </a:endParaRPr>
            </a:p>
          </p:txBody>
        </p:sp>
        <p:sp>
          <p:nvSpPr>
            <p:cNvPr id="22" name="矩形 21"/>
            <p:cNvSpPr/>
            <p:nvPr/>
          </p:nvSpPr>
          <p:spPr>
            <a:xfrm>
              <a:off x="778936" y="1785926"/>
              <a:ext cx="7643866" cy="1569660"/>
            </a:xfrm>
            <a:prstGeom prst="rect">
              <a:avLst/>
            </a:prstGeom>
          </p:spPr>
          <p:txBody>
            <a:bodyPr wrap="square">
              <a:spAutoFit/>
            </a:bodyPr>
            <a:lstStyle/>
            <a:p>
              <a:pPr lvl="0">
                <a:lnSpc>
                  <a:spcPct val="150000"/>
                </a:lnSpc>
                <a:defRPr/>
              </a:pPr>
              <a:r>
                <a:rPr lang="zh-CN" altLang="en-US" sz="2400" b="1" kern="0" dirty="0" smtClean="0">
                  <a:solidFill>
                    <a:srgbClr val="333399"/>
                  </a:solidFill>
                  <a:latin typeface="+mj-ea"/>
                  <a:ea typeface="+mj-ea"/>
                </a:rPr>
                <a:t>    列车运行自动控制系统是保证列车按照空间间隔控制运行的技术方法，靠控制列车运行速度的方式来实现。</a:t>
              </a:r>
              <a:endParaRPr lang="en-US" altLang="zh-CN" sz="2400" b="1" kern="0" dirty="0" smtClean="0">
                <a:solidFill>
                  <a:srgbClr val="333399"/>
                </a:solidFill>
                <a:latin typeface="+mj-ea"/>
                <a:ea typeface="+mj-ea"/>
              </a:endParaRPr>
            </a:p>
            <a:p>
              <a:pPr lvl="0">
                <a:defRPr/>
              </a:pPr>
              <a:endParaRPr lang="zh-CN" altLang="en-US" sz="2400" b="1" kern="0" dirty="0" smtClean="0">
                <a:solidFill>
                  <a:srgbClr val="333399"/>
                </a:solidFill>
                <a:latin typeface="+mj-ea"/>
                <a:ea typeface="+mj-ea"/>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1000" fill="hold"/>
                                        <p:tgtEl>
                                          <p:spTgt spid="20"/>
                                        </p:tgtEl>
                                        <p:attrNameLst>
                                          <p:attrName>ppt_w</p:attrName>
                                        </p:attrNameLst>
                                      </p:cBhvr>
                                      <p:tavLst>
                                        <p:tav tm="0">
                                          <p:val>
                                            <p:strVal val="#ppt_w*0.70"/>
                                          </p:val>
                                        </p:tav>
                                        <p:tav tm="100000">
                                          <p:val>
                                            <p:strVal val="#ppt_w"/>
                                          </p:val>
                                        </p:tav>
                                      </p:tavLst>
                                    </p:anim>
                                    <p:anim calcmode="lin" valueType="num">
                                      <p:cBhvr>
                                        <p:cTn id="8" dur="1000" fill="hold"/>
                                        <p:tgtEl>
                                          <p:spTgt spid="20"/>
                                        </p:tgtEl>
                                        <p:attrNameLst>
                                          <p:attrName>ppt_h</p:attrName>
                                        </p:attrNameLst>
                                      </p:cBhvr>
                                      <p:tavLst>
                                        <p:tav tm="0">
                                          <p:val>
                                            <p:strVal val="#ppt_h"/>
                                          </p:val>
                                        </p:tav>
                                        <p:tav tm="100000">
                                          <p:val>
                                            <p:strVal val="#ppt_h"/>
                                          </p:val>
                                        </p:tav>
                                      </p:tavLst>
                                    </p:anim>
                                    <p:animEffect transition="in" filter="fade">
                                      <p:cBhvr>
                                        <p:cTn id="9" dur="1000"/>
                                        <p:tgtEl>
                                          <p:spTgt spid="20"/>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905632" y="1314434"/>
            <a:ext cx="10072758"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lnSpc>
                <a:spcPct val="150000"/>
              </a:lnSpc>
              <a:spcBef>
                <a:spcPct val="0"/>
              </a:spcBef>
              <a:spcAft>
                <a:spcPct val="0"/>
              </a:spcAft>
              <a:defRPr/>
            </a:pPr>
            <a:r>
              <a:rPr lang="zh-CN" altLang="en-US" sz="2400" b="1" kern="0" dirty="0" smtClean="0">
                <a:latin typeface="Times New Roman" pitchFamily="18" charset="0"/>
                <a:ea typeface="宋体" pitchFamily="2" charset="-122"/>
                <a:cs typeface="fangsong_gb2312"/>
              </a:rPr>
              <a:t>        根据列控系统采取的不同控制模式会产生不同制式。列车间的追踪运行间隔越小，运输能力就越大。</a:t>
            </a:r>
          </a:p>
        </p:txBody>
      </p:sp>
      <p:grpSp>
        <p:nvGrpSpPr>
          <p:cNvPr id="3" name="组合 2"/>
          <p:cNvGrpSpPr/>
          <p:nvPr/>
        </p:nvGrpSpPr>
        <p:grpSpPr>
          <a:xfrm>
            <a:off x="2104137" y="3886202"/>
            <a:ext cx="2643205" cy="1071570"/>
            <a:chOff x="571472" y="2428868"/>
            <a:chExt cx="2071702" cy="1071570"/>
          </a:xfrm>
        </p:grpSpPr>
        <p:sp>
          <p:nvSpPr>
            <p:cNvPr id="4" name="矩形 3"/>
            <p:cNvSpPr/>
            <p:nvPr/>
          </p:nvSpPr>
          <p:spPr>
            <a:xfrm>
              <a:off x="571472" y="2428868"/>
              <a:ext cx="2071702" cy="1071570"/>
            </a:xfrm>
            <a:prstGeom prst="rect">
              <a:avLst/>
            </a:prstGeom>
            <a:solidFill>
              <a:srgbClr val="009900"/>
            </a:solidFill>
            <a:ln w="12700" cap="flat" cmpd="sng" algn="ctr">
              <a:noFill/>
              <a:prstDash val="soli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mj-ea"/>
                <a:ea typeface="+mj-ea"/>
                <a:cs typeface="+mn-cs"/>
              </a:endParaRPr>
            </a:p>
          </p:txBody>
        </p:sp>
        <p:sp>
          <p:nvSpPr>
            <p:cNvPr id="5" name="TextBox 4"/>
            <p:cNvSpPr txBox="1"/>
            <p:nvPr/>
          </p:nvSpPr>
          <p:spPr>
            <a:xfrm>
              <a:off x="785220" y="2538707"/>
              <a:ext cx="1660649" cy="830997"/>
            </a:xfrm>
            <a:prstGeom prst="rect">
              <a:avLst/>
            </a:prstGeom>
            <a:noFill/>
          </p:spPr>
          <p:txBody>
            <a:bodyPr wrap="square" rtlCol="0">
              <a:spAutoFit/>
            </a:bodyPr>
            <a:lstStyle/>
            <a:p>
              <a:pPr lvl="0" algn="ctr">
                <a:defRPr/>
              </a:pPr>
              <a:r>
                <a:rPr lang="zh-CN" altLang="en-US" sz="2400" b="1" kern="0" dirty="0" smtClean="0">
                  <a:solidFill>
                    <a:sysClr val="window" lastClr="FFFFFF"/>
                  </a:solidFill>
                  <a:latin typeface="+mj-ea"/>
                  <a:ea typeface="+mj-ea"/>
                </a:rPr>
                <a:t>列控系统中的闭塞系统</a:t>
              </a:r>
              <a:endParaRPr kumimoji="0" lang="zh-CN" altLang="en-US" sz="2400" b="1" i="0" u="none" strike="noStrike" kern="0" cap="none" spc="0" normalizeH="0" baseline="0" noProof="0" dirty="0">
                <a:ln>
                  <a:noFill/>
                </a:ln>
                <a:solidFill>
                  <a:sysClr val="window" lastClr="FFFFFF"/>
                </a:solidFill>
                <a:effectLst/>
                <a:uLnTx/>
                <a:uFillTx/>
                <a:latin typeface="+mj-ea"/>
                <a:ea typeface="+mj-ea"/>
              </a:endParaRPr>
            </a:p>
          </p:txBody>
        </p:sp>
      </p:grpSp>
      <p:grpSp>
        <p:nvGrpSpPr>
          <p:cNvPr id="6" name="组合 5"/>
          <p:cNvGrpSpPr/>
          <p:nvPr/>
        </p:nvGrpSpPr>
        <p:grpSpPr>
          <a:xfrm>
            <a:off x="4747342" y="4450561"/>
            <a:ext cx="4516536" cy="1293029"/>
            <a:chOff x="3500429" y="4421987"/>
            <a:chExt cx="4429159" cy="1293029"/>
          </a:xfrm>
        </p:grpSpPr>
        <p:grpSp>
          <p:nvGrpSpPr>
            <p:cNvPr id="7" name="组合 6"/>
            <p:cNvGrpSpPr/>
            <p:nvPr/>
          </p:nvGrpSpPr>
          <p:grpSpPr>
            <a:xfrm>
              <a:off x="4572000" y="5000636"/>
              <a:ext cx="3357588" cy="714380"/>
              <a:chOff x="571472" y="2428868"/>
              <a:chExt cx="1479788" cy="714380"/>
            </a:xfrm>
            <a:solidFill>
              <a:srgbClr val="0066CC"/>
            </a:solidFill>
            <a:scene3d>
              <a:camera prst="orthographicFront">
                <a:rot lat="0" lon="0" rev="0"/>
              </a:camera>
              <a:lightRig rig="glow" dir="t">
                <a:rot lat="0" lon="0" rev="4800000"/>
              </a:lightRig>
            </a:scene3d>
          </p:grpSpPr>
          <p:sp>
            <p:nvSpPr>
              <p:cNvPr id="9" name="矩形 8"/>
              <p:cNvSpPr/>
              <p:nvPr/>
            </p:nvSpPr>
            <p:spPr>
              <a:xfrm>
                <a:off x="571472" y="2428868"/>
                <a:ext cx="1479787" cy="714380"/>
              </a:xfrm>
              <a:prstGeom prst="rect">
                <a:avLst/>
              </a:prstGeom>
              <a:grpFill/>
              <a:ln w="12700" cap="flat" cmpd="sng" algn="ctr">
                <a:noFill/>
                <a:prstDash val="solid"/>
              </a:ln>
              <a:effectLst>
                <a:outerShdw blurRad="190500" dist="228600" dir="2700000" algn="ctr">
                  <a:srgbClr val="000000">
                    <a:alpha val="30000"/>
                  </a:srgbClr>
                </a:outerShdw>
              </a:effectLst>
              <a:sp3d prstMaterial="matte">
                <a:bevelT w="127000" h="635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mj-ea"/>
                  <a:ea typeface="+mj-ea"/>
                  <a:cs typeface="+mn-cs"/>
                </a:endParaRPr>
              </a:p>
            </p:txBody>
          </p:sp>
          <p:sp>
            <p:nvSpPr>
              <p:cNvPr id="10" name="TextBox 9"/>
              <p:cNvSpPr txBox="1"/>
              <p:nvPr/>
            </p:nvSpPr>
            <p:spPr>
              <a:xfrm>
                <a:off x="571473" y="2571744"/>
                <a:ext cx="1479787" cy="461665"/>
              </a:xfrm>
              <a:prstGeom prst="rect">
                <a:avLst/>
              </a:prstGeom>
              <a:noFill/>
              <a:ln>
                <a:noFill/>
              </a:ln>
              <a:effectLst>
                <a:outerShdw blurRad="190500" dist="228600" dir="2700000" algn="ctr">
                  <a:srgbClr val="000000">
                    <a:alpha val="30000"/>
                  </a:srgbClr>
                </a:outerShdw>
              </a:effectLst>
              <a:sp3d prstMaterial="matte">
                <a:bevelT w="127000" h="63500"/>
              </a:sp3d>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mj-ea"/>
                    <a:ea typeface="+mj-ea"/>
                  </a:rPr>
                  <a:t>移动闭塞</a:t>
                </a:r>
                <a:endParaRPr kumimoji="0" lang="zh-CN" altLang="en-US" sz="2400" b="1" i="0" u="none" strike="noStrike" kern="0" cap="none" spc="0" normalizeH="0" baseline="0" noProof="0" dirty="0">
                  <a:ln>
                    <a:noFill/>
                  </a:ln>
                  <a:solidFill>
                    <a:sysClr val="window" lastClr="FFFFFF"/>
                  </a:solidFill>
                  <a:effectLst/>
                  <a:uLnTx/>
                  <a:uFillTx/>
                  <a:latin typeface="+mj-ea"/>
                  <a:ea typeface="+mj-ea"/>
                </a:endParaRPr>
              </a:p>
            </p:txBody>
          </p:sp>
        </p:grpSp>
        <p:cxnSp>
          <p:nvCxnSpPr>
            <p:cNvPr id="8" name="直接连接符 7"/>
            <p:cNvCxnSpPr>
              <a:stCxn id="4" idx="3"/>
              <a:endCxn id="10" idx="1"/>
            </p:cNvCxnSpPr>
            <p:nvPr/>
          </p:nvCxnSpPr>
          <p:spPr>
            <a:xfrm>
              <a:off x="3500429" y="4421987"/>
              <a:ext cx="1071573" cy="952358"/>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a:off x="4691846" y="3028946"/>
            <a:ext cx="4547519" cy="1464479"/>
            <a:chOff x="3444933" y="3000372"/>
            <a:chExt cx="4547519" cy="1464479"/>
          </a:xfrm>
        </p:grpSpPr>
        <p:grpSp>
          <p:nvGrpSpPr>
            <p:cNvPr id="12" name="组合 10"/>
            <p:cNvGrpSpPr/>
            <p:nvPr/>
          </p:nvGrpSpPr>
          <p:grpSpPr>
            <a:xfrm>
              <a:off x="4500561" y="3000372"/>
              <a:ext cx="3491891" cy="714380"/>
              <a:chOff x="571472" y="2428868"/>
              <a:chExt cx="1538979" cy="714380"/>
            </a:xfrm>
            <a:solidFill>
              <a:srgbClr val="F79646">
                <a:lumMod val="75000"/>
              </a:srgbClr>
            </a:solidFill>
            <a:scene3d>
              <a:camera prst="orthographicFront">
                <a:rot lat="0" lon="0" rev="0"/>
              </a:camera>
              <a:lightRig rig="glow" dir="t">
                <a:rot lat="0" lon="0" rev="4800000"/>
              </a:lightRig>
            </a:scene3d>
          </p:grpSpPr>
          <p:sp>
            <p:nvSpPr>
              <p:cNvPr id="14" name="矩形 11"/>
              <p:cNvSpPr/>
              <p:nvPr/>
            </p:nvSpPr>
            <p:spPr>
              <a:xfrm>
                <a:off x="571472" y="2428868"/>
                <a:ext cx="1538979" cy="714380"/>
              </a:xfrm>
              <a:prstGeom prst="rect">
                <a:avLst/>
              </a:prstGeom>
              <a:solidFill>
                <a:srgbClr val="7030A0"/>
              </a:solidFill>
              <a:ln w="12700" cap="flat" cmpd="sng" algn="ctr">
                <a:noFill/>
                <a:prstDash val="solid"/>
              </a:ln>
              <a:effectLst>
                <a:outerShdw blurRad="190500" dist="228600" dir="2700000" algn="ctr">
                  <a:srgbClr val="000000">
                    <a:alpha val="30000"/>
                  </a:srgbClr>
                </a:outerShdw>
              </a:effectLst>
              <a:sp3d prstMaterial="matte">
                <a:bevelT w="127000" h="635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mj-ea"/>
                  <a:ea typeface="+mj-ea"/>
                  <a:cs typeface="+mn-cs"/>
                </a:endParaRPr>
              </a:p>
            </p:txBody>
          </p:sp>
          <p:sp>
            <p:nvSpPr>
              <p:cNvPr id="15" name="TextBox 14"/>
              <p:cNvSpPr txBox="1"/>
              <p:nvPr/>
            </p:nvSpPr>
            <p:spPr>
              <a:xfrm>
                <a:off x="1012260" y="2571744"/>
                <a:ext cx="626798" cy="461665"/>
              </a:xfrm>
              <a:prstGeom prst="rect">
                <a:avLst/>
              </a:prstGeom>
              <a:noFill/>
              <a:ln>
                <a:noFill/>
              </a:ln>
              <a:effectLst>
                <a:outerShdw blurRad="190500" dist="228600" dir="2700000" algn="ctr">
                  <a:srgbClr val="000000">
                    <a:alpha val="30000"/>
                  </a:srgbClr>
                </a:outerShdw>
              </a:effectLst>
              <a:sp3d prstMaterial="matte">
                <a:bevelT w="127000" h="63500"/>
              </a:sp3d>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mj-ea"/>
                    <a:ea typeface="+mj-ea"/>
                  </a:rPr>
                  <a:t>固定闭塞</a:t>
                </a:r>
                <a:endParaRPr kumimoji="0" lang="zh-CN" altLang="en-US" sz="2400" b="1" i="0" u="none" strike="noStrike" kern="0" cap="none" spc="0" normalizeH="0" baseline="0" noProof="0" dirty="0">
                  <a:ln>
                    <a:noFill/>
                  </a:ln>
                  <a:solidFill>
                    <a:sysClr val="window" lastClr="FFFFFF"/>
                  </a:solidFill>
                  <a:effectLst/>
                  <a:uLnTx/>
                  <a:uFillTx/>
                  <a:latin typeface="+mj-ea"/>
                  <a:ea typeface="+mj-ea"/>
                </a:endParaRPr>
              </a:p>
            </p:txBody>
          </p:sp>
        </p:grpSp>
        <p:cxnSp>
          <p:nvCxnSpPr>
            <p:cNvPr id="13" name="直接连接符 12"/>
            <p:cNvCxnSpPr/>
            <p:nvPr/>
          </p:nvCxnSpPr>
          <p:spPr>
            <a:xfrm flipV="1">
              <a:off x="3444933" y="3429000"/>
              <a:ext cx="1000132" cy="1035851"/>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grpSp>
      <p:grpSp>
        <p:nvGrpSpPr>
          <p:cNvPr id="16" name="组合 15"/>
          <p:cNvGrpSpPr/>
          <p:nvPr/>
        </p:nvGrpSpPr>
        <p:grpSpPr>
          <a:xfrm>
            <a:off x="4747342" y="4029078"/>
            <a:ext cx="4659412" cy="714380"/>
            <a:chOff x="3500429" y="4000504"/>
            <a:chExt cx="4659412" cy="714380"/>
          </a:xfrm>
        </p:grpSpPr>
        <p:grpSp>
          <p:nvGrpSpPr>
            <p:cNvPr id="17" name="组合 14"/>
            <p:cNvGrpSpPr/>
            <p:nvPr/>
          </p:nvGrpSpPr>
          <p:grpSpPr>
            <a:xfrm>
              <a:off x="4500562" y="4000504"/>
              <a:ext cx="3659279" cy="714380"/>
              <a:chOff x="571472" y="2428868"/>
              <a:chExt cx="1612752" cy="714380"/>
            </a:xfrm>
            <a:solidFill>
              <a:srgbClr val="F79646">
                <a:lumMod val="75000"/>
              </a:srgbClr>
            </a:solidFill>
            <a:scene3d>
              <a:camera prst="orthographicFront">
                <a:rot lat="0" lon="0" rev="0"/>
              </a:camera>
              <a:lightRig rig="glow" dir="t">
                <a:rot lat="0" lon="0" rev="4800000"/>
              </a:lightRig>
            </a:scene3d>
          </p:grpSpPr>
          <p:sp>
            <p:nvSpPr>
              <p:cNvPr id="19" name="矩形 18"/>
              <p:cNvSpPr/>
              <p:nvPr/>
            </p:nvSpPr>
            <p:spPr>
              <a:xfrm>
                <a:off x="571472" y="2428868"/>
                <a:ext cx="1538979" cy="714380"/>
              </a:xfrm>
              <a:prstGeom prst="rect">
                <a:avLst/>
              </a:prstGeom>
              <a:grpFill/>
              <a:ln w="12700" cap="flat" cmpd="sng" algn="ctr">
                <a:noFill/>
                <a:prstDash val="solid"/>
              </a:ln>
              <a:effectLst>
                <a:outerShdw blurRad="190500" dist="228600" dir="2700000" algn="ctr">
                  <a:srgbClr val="000000">
                    <a:alpha val="30000"/>
                  </a:srgbClr>
                </a:outerShdw>
              </a:effectLst>
              <a:sp3d prstMaterial="matte">
                <a:bevelT w="127000" h="635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mj-ea"/>
                  <a:ea typeface="+mj-ea"/>
                  <a:cs typeface="+mn-cs"/>
                </a:endParaRPr>
              </a:p>
            </p:txBody>
          </p:sp>
          <p:sp>
            <p:nvSpPr>
              <p:cNvPr id="20" name="TextBox 16"/>
              <p:cNvSpPr txBox="1"/>
              <p:nvPr/>
            </p:nvSpPr>
            <p:spPr>
              <a:xfrm>
                <a:off x="602957" y="2571744"/>
                <a:ext cx="1581267" cy="461665"/>
              </a:xfrm>
              <a:prstGeom prst="rect">
                <a:avLst/>
              </a:prstGeom>
              <a:noFill/>
              <a:ln>
                <a:noFill/>
              </a:ln>
              <a:effectLst>
                <a:outerShdw blurRad="190500" dist="228600" dir="2700000" algn="ctr">
                  <a:srgbClr val="000000">
                    <a:alpha val="30000"/>
                  </a:srgbClr>
                </a:outerShdw>
              </a:effectLst>
              <a:sp3d prstMaterial="matte">
                <a:bevelT w="127000" h="63500"/>
              </a:sp3d>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mj-ea"/>
                    <a:ea typeface="+mj-ea"/>
                  </a:rPr>
                  <a:t>准移动闭塞（虚拟闭塞）</a:t>
                </a:r>
                <a:endParaRPr kumimoji="0" lang="zh-CN" altLang="en-US" sz="2400" b="1" i="0" u="none" strike="noStrike" kern="0" cap="none" spc="0" normalizeH="0" baseline="0" noProof="0" dirty="0">
                  <a:ln>
                    <a:noFill/>
                  </a:ln>
                  <a:solidFill>
                    <a:sysClr val="window" lastClr="FFFFFF"/>
                  </a:solidFill>
                  <a:effectLst/>
                  <a:uLnTx/>
                  <a:uFillTx/>
                  <a:latin typeface="+mj-ea"/>
                  <a:ea typeface="+mj-ea"/>
                </a:endParaRPr>
              </a:p>
            </p:txBody>
          </p:sp>
        </p:grpSp>
        <p:cxnSp>
          <p:nvCxnSpPr>
            <p:cNvPr id="18" name="直接连接符 17"/>
            <p:cNvCxnSpPr>
              <a:stCxn id="4" idx="3"/>
              <a:endCxn id="19" idx="1"/>
            </p:cNvCxnSpPr>
            <p:nvPr/>
          </p:nvCxnSpPr>
          <p:spPr>
            <a:xfrm flipV="1">
              <a:off x="3500429" y="4357694"/>
              <a:ext cx="1000133" cy="64293"/>
            </a:xfrm>
            <a:prstGeom prst="line">
              <a:avLst/>
            </a:prstGeom>
            <a:ln w="28575">
              <a:solidFill>
                <a:srgbClr val="FF9900"/>
              </a:solidFill>
            </a:ln>
          </p:spPr>
          <p:style>
            <a:lnRef idx="1">
              <a:schemeClr val="accent1"/>
            </a:lnRef>
            <a:fillRef idx="0">
              <a:schemeClr val="accent1"/>
            </a:fillRef>
            <a:effectRef idx="0">
              <a:schemeClr val="accent1"/>
            </a:effectRef>
            <a:fontRef idx="minor">
              <a:schemeClr val="tx1"/>
            </a:fontRef>
          </p:style>
        </p:cxnSp>
      </p:grpSp>
      <p:sp>
        <p:nvSpPr>
          <p:cNvPr id="21" name="矩形 20"/>
          <p:cNvSpPr/>
          <p:nvPr/>
        </p:nvSpPr>
        <p:spPr>
          <a:xfrm>
            <a:off x="1262822" y="314302"/>
            <a:ext cx="1291575"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rPr>
              <a:t>概   述</a:t>
            </a:r>
            <a:endParaRPr lang="zh-CN" altLang="en-US" sz="2800" b="1" dirty="0">
              <a:solidFill>
                <a:srgbClr val="0070C0"/>
              </a:solidFill>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par>
                          <p:cTn id="11" fill="hold">
                            <p:stCondLst>
                              <p:cond delay="0"/>
                            </p:stCondLst>
                            <p:childTnLst>
                              <p:par>
                                <p:cTn id="12" presetID="1" presetClass="entr" presetSubtype="0" fill="hold" nodeType="afterEffect">
                                  <p:stCondLst>
                                    <p:cond delay="0"/>
                                  </p:stCondLst>
                                  <p:childTnLst>
                                    <p:set>
                                      <p:cBhvr>
                                        <p:cTn id="13" dur="1" fill="hold">
                                          <p:stCondLst>
                                            <p:cond delay="0"/>
                                          </p:stCondLst>
                                        </p:cTn>
                                        <p:tgtEl>
                                          <p:spTgt spid="11"/>
                                        </p:tgtEl>
                                        <p:attrNameLst>
                                          <p:attrName>style.visibility</p:attrName>
                                        </p:attrNameLst>
                                      </p:cBhvr>
                                      <p:to>
                                        <p:strVal val="visible"/>
                                      </p:to>
                                    </p:set>
                                  </p:childTnLst>
                                </p:cTn>
                              </p:par>
                            </p:childTnLst>
                          </p:cTn>
                        </p:par>
                        <p:par>
                          <p:cTn id="14" fill="hold">
                            <p:stCondLst>
                              <p:cond delay="0"/>
                            </p:stCondLst>
                            <p:childTnLst>
                              <p:par>
                                <p:cTn id="15" presetID="1" presetClass="entr" presetSubtype="0"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childTnLst>
                          </p:cTn>
                        </p:par>
                        <p:par>
                          <p:cTn id="17" fill="hold">
                            <p:stCondLst>
                              <p:cond delay="0"/>
                            </p:stCondLst>
                            <p:childTnLst>
                              <p:par>
                                <p:cTn id="18" presetID="1" presetClass="entr" presetSubtype="0"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2771146"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4.2.1  </a:t>
            </a:r>
            <a:r>
              <a:rPr lang="zh-CN" altLang="en-US" sz="2800" b="1" dirty="0" smtClean="0">
                <a:solidFill>
                  <a:srgbClr val="0070C0"/>
                </a:solidFill>
                <a:latin typeface="微软雅黑" pitchFamily="34" charset="-122"/>
                <a:ea typeface="微软雅黑" pitchFamily="34" charset="-122"/>
                <a:sym typeface="Arial" pitchFamily="34" charset="0"/>
              </a:rPr>
              <a:t>固定闭塞</a:t>
            </a:r>
            <a:endParaRPr lang="zh-CN" altLang="en-US" sz="2800" dirty="0">
              <a:solidFill>
                <a:srgbClr val="0070C0"/>
              </a:solidFill>
            </a:endParaRPr>
          </a:p>
        </p:txBody>
      </p:sp>
      <p:grpSp>
        <p:nvGrpSpPr>
          <p:cNvPr id="3" name="组合 2"/>
          <p:cNvGrpSpPr/>
          <p:nvPr/>
        </p:nvGrpSpPr>
        <p:grpSpPr>
          <a:xfrm>
            <a:off x="691318" y="1242996"/>
            <a:ext cx="3553200" cy="461665"/>
            <a:chOff x="548443" y="1281397"/>
            <a:chExt cx="3553200"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3124573" cy="461665"/>
            </a:xfrm>
            <a:prstGeom prst="rect">
              <a:avLst/>
            </a:prstGeom>
          </p:spPr>
          <p:txBody>
            <a:bodyPr wrap="none">
              <a:spAutoFit/>
            </a:bodyPr>
            <a:lstStyle/>
            <a:p>
              <a:r>
                <a:rPr lang="en-US" altLang="zh-CN" sz="2400" b="1" dirty="0" smtClean="0"/>
                <a:t>1</a:t>
              </a:r>
              <a:r>
                <a:rPr lang="zh-CN" altLang="en-US" sz="2400" b="1" dirty="0" smtClean="0"/>
                <a:t>、固定闭塞原理概述</a:t>
              </a:r>
              <a:endParaRPr lang="zh-CN" altLang="en-US" sz="2400" b="1" dirty="0"/>
            </a:p>
          </p:txBody>
        </p:sp>
      </p:grpSp>
      <p:sp>
        <p:nvSpPr>
          <p:cNvPr id="7" name="矩形 6"/>
          <p:cNvSpPr/>
          <p:nvPr/>
        </p:nvSpPr>
        <p:spPr>
          <a:xfrm>
            <a:off x="477004" y="1957376"/>
            <a:ext cx="11215766" cy="1754326"/>
          </a:xfrm>
          <a:prstGeom prst="rect">
            <a:avLst/>
          </a:prstGeom>
          <a:ln w="38100">
            <a:solidFill>
              <a:srgbClr val="FF66FF"/>
            </a:solidFill>
            <a:prstDash val="dash"/>
          </a:ln>
        </p:spPr>
        <p:txBody>
          <a:bodyPr wrap="square">
            <a:spAutoFit/>
          </a:bodyPr>
          <a:lstStyle/>
          <a:p>
            <a:pPr>
              <a:lnSpc>
                <a:spcPct val="150000"/>
              </a:lnSpc>
            </a:pPr>
            <a:r>
              <a:rPr lang="zh-CN" altLang="en-US" sz="2400" b="1" dirty="0" smtClean="0"/>
              <a:t>后行列车的追踪目标点为前行列车所占用闭塞分区的始端；</a:t>
            </a:r>
            <a:endParaRPr lang="en-US" altLang="zh-CN" sz="2400" b="1" dirty="0" smtClean="0"/>
          </a:p>
          <a:p>
            <a:pPr>
              <a:lnSpc>
                <a:spcPct val="150000"/>
              </a:lnSpc>
            </a:pPr>
            <a:r>
              <a:rPr lang="zh-CN" altLang="en-US" sz="2400" b="1" dirty="0" smtClean="0"/>
              <a:t>后行列车从最高速度开始制动的计算点为要求开始减速的闭塞分区的始端，这两个点都是固定的，空间间隔的长度也是固定的。</a:t>
            </a:r>
            <a:endParaRPr lang="en-US" altLang="zh-CN" sz="2400" b="1" dirty="0" smtClean="0"/>
          </a:p>
        </p:txBody>
      </p:sp>
      <p:grpSp>
        <p:nvGrpSpPr>
          <p:cNvPr id="38" name="组合 37"/>
          <p:cNvGrpSpPr/>
          <p:nvPr/>
        </p:nvGrpSpPr>
        <p:grpSpPr>
          <a:xfrm>
            <a:off x="2977334" y="6386532"/>
            <a:ext cx="1785950" cy="642942"/>
            <a:chOff x="4500562" y="3071810"/>
            <a:chExt cx="1785950" cy="642942"/>
          </a:xfrm>
        </p:grpSpPr>
        <p:sp>
          <p:nvSpPr>
            <p:cNvPr id="39" name="圆角矩形 38"/>
            <p:cNvSpPr/>
            <p:nvPr/>
          </p:nvSpPr>
          <p:spPr>
            <a:xfrm>
              <a:off x="4500562" y="3071810"/>
              <a:ext cx="1785950" cy="642942"/>
            </a:xfrm>
            <a:prstGeom prst="roundRect">
              <a:avLst/>
            </a:prstGeom>
            <a:solidFill>
              <a:srgbClr val="00B050"/>
            </a:soli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Times New Roman" pitchFamily="18" charset="0"/>
                <a:ea typeface="+mj-ea"/>
                <a:cs typeface="Times New Roman" pitchFamily="18" charset="0"/>
              </a:endParaRPr>
            </a:p>
          </p:txBody>
        </p:sp>
        <p:sp>
          <p:nvSpPr>
            <p:cNvPr id="40" name="TextBox 39"/>
            <p:cNvSpPr txBox="1"/>
            <p:nvPr/>
          </p:nvSpPr>
          <p:spPr>
            <a:xfrm>
              <a:off x="4714876" y="3181649"/>
              <a:ext cx="1571636"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Times New Roman" pitchFamily="18" charset="0"/>
                  <a:ea typeface="+mj-ea"/>
                  <a:cs typeface="Times New Roman" pitchFamily="18" charset="0"/>
                </a:rPr>
                <a:t>两点固定</a:t>
              </a:r>
              <a:endParaRPr kumimoji="0" lang="zh-CN" altLang="en-US" sz="2400" b="1" i="0" u="none" strike="noStrike" kern="0" cap="none" spc="0" normalizeH="0" baseline="0" noProof="0" dirty="0">
                <a:ln>
                  <a:noFill/>
                </a:ln>
                <a:solidFill>
                  <a:sysClr val="window" lastClr="FFFFFF"/>
                </a:solidFill>
                <a:effectLst/>
                <a:uLnTx/>
                <a:uFillTx/>
                <a:latin typeface="Times New Roman" pitchFamily="18" charset="0"/>
                <a:ea typeface="+mj-ea"/>
                <a:cs typeface="Times New Roman" pitchFamily="18" charset="0"/>
              </a:endParaRPr>
            </a:p>
          </p:txBody>
        </p:sp>
      </p:grpSp>
      <p:sp>
        <p:nvSpPr>
          <p:cNvPr id="41" name="右箭头 40"/>
          <p:cNvSpPr/>
          <p:nvPr/>
        </p:nvSpPr>
        <p:spPr>
          <a:xfrm>
            <a:off x="5263350" y="6529408"/>
            <a:ext cx="571504" cy="357190"/>
          </a:xfrm>
          <a:prstGeom prst="rightArrow">
            <a:avLst/>
          </a:prstGeom>
          <a:solidFill>
            <a:srgbClr val="FFC000"/>
          </a:solidFill>
          <a:ln w="12700" cap="flat" cmpd="sng" algn="ctr">
            <a:noFill/>
            <a:prstDash val="solid"/>
          </a:ln>
          <a:effectLst/>
          <a:scene3d>
            <a:camera prst="orthographicFront">
              <a:rot lat="0" lon="0" rev="0"/>
            </a:camera>
            <a:lightRig rig="contrasting" dir="t">
              <a:rot lat="0" lon="0" rev="7800000"/>
            </a:lightRig>
          </a:scene3d>
          <a:sp3d>
            <a:bevelT w="139700" h="139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Times New Roman" pitchFamily="18" charset="0"/>
              <a:ea typeface="+mj-ea"/>
              <a:cs typeface="Times New Roman" pitchFamily="18" charset="0"/>
            </a:endParaRPr>
          </a:p>
        </p:txBody>
      </p:sp>
      <p:grpSp>
        <p:nvGrpSpPr>
          <p:cNvPr id="58" name="组合 57"/>
          <p:cNvGrpSpPr/>
          <p:nvPr/>
        </p:nvGrpSpPr>
        <p:grpSpPr>
          <a:xfrm>
            <a:off x="2283785" y="4243392"/>
            <a:ext cx="7265845" cy="1772373"/>
            <a:chOff x="2283785" y="4243392"/>
            <a:chExt cx="7265845" cy="1772373"/>
          </a:xfrm>
        </p:grpSpPr>
        <p:grpSp>
          <p:nvGrpSpPr>
            <p:cNvPr id="10" name="组合 103"/>
            <p:cNvGrpSpPr/>
            <p:nvPr/>
          </p:nvGrpSpPr>
          <p:grpSpPr>
            <a:xfrm>
              <a:off x="2548706" y="5672152"/>
              <a:ext cx="428628" cy="285752"/>
              <a:chOff x="1582707" y="2285992"/>
              <a:chExt cx="682172" cy="285752"/>
            </a:xfrm>
          </p:grpSpPr>
          <p:sp>
            <p:nvSpPr>
              <p:cNvPr id="27" name="椭圆 26"/>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7"/>
            <p:cNvGrpSpPr/>
            <p:nvPr/>
          </p:nvGrpSpPr>
          <p:grpSpPr>
            <a:xfrm>
              <a:off x="7835118" y="5672152"/>
              <a:ext cx="428628" cy="285752"/>
              <a:chOff x="1582707" y="2285992"/>
              <a:chExt cx="682172" cy="285752"/>
            </a:xfrm>
          </p:grpSpPr>
          <p:sp>
            <p:nvSpPr>
              <p:cNvPr id="24" name="椭圆 23"/>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25"/>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任意多边形 11"/>
            <p:cNvSpPr/>
            <p:nvPr/>
          </p:nvSpPr>
          <p:spPr>
            <a:xfrm>
              <a:off x="3277593" y="4417462"/>
              <a:ext cx="0" cy="104775"/>
            </a:xfrm>
            <a:custGeom>
              <a:avLst/>
              <a:gdLst>
                <a:gd name="connsiteX0" fmla="*/ 0 w 0"/>
                <a:gd name="connsiteY0" fmla="*/ 0 h 104775"/>
                <a:gd name="connsiteX1" fmla="*/ 0 w 0"/>
                <a:gd name="connsiteY1" fmla="*/ 104775 h 104775"/>
              </a:gdLst>
              <a:ahLst/>
              <a:cxnLst>
                <a:cxn ang="0">
                  <a:pos x="connsiteX0" y="connsiteY0"/>
                </a:cxn>
                <a:cxn ang="0">
                  <a:pos x="connsiteX1" y="connsiteY1"/>
                </a:cxn>
              </a:cxnLst>
              <a:rect l="l" t="t" r="r" b="b"/>
              <a:pathLst>
                <a:path h="104775">
                  <a:moveTo>
                    <a:pt x="0" y="0"/>
                  </a:moveTo>
                  <a:lnTo>
                    <a:pt x="0" y="104775"/>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13" name="直接箭头连接符 12"/>
            <p:cNvCxnSpPr/>
            <p:nvPr/>
          </p:nvCxnSpPr>
          <p:spPr>
            <a:xfrm rot="10800000" flipH="1" flipV="1">
              <a:off x="7977994" y="5029210"/>
              <a:ext cx="1571636" cy="1588"/>
            </a:xfrm>
            <a:prstGeom prst="straightConnector1">
              <a:avLst/>
            </a:prstGeom>
            <a:ln w="28575">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8120870" y="4529144"/>
              <a:ext cx="955711" cy="369332"/>
            </a:xfrm>
            <a:prstGeom prst="rect">
              <a:avLst/>
            </a:prstGeom>
          </p:spPr>
          <p:txBody>
            <a:bodyPr wrap="none">
              <a:spAutoFit/>
            </a:bodyPr>
            <a:lstStyle/>
            <a:p>
              <a:pPr algn="ctr"/>
              <a:r>
                <a:rPr lang="zh-CN" altLang="en-US" dirty="0" smtClean="0"/>
                <a:t> </a:t>
              </a:r>
              <a:r>
                <a:rPr lang="zh-CN" altLang="en-US" sz="1400" dirty="0" smtClean="0"/>
                <a:t>运行方向</a:t>
              </a:r>
              <a:endParaRPr lang="zh-CN" altLang="en-US" sz="1400" dirty="0"/>
            </a:p>
          </p:txBody>
        </p:sp>
        <p:sp>
          <p:nvSpPr>
            <p:cNvPr id="15" name="任意多边形 14"/>
            <p:cNvSpPr/>
            <p:nvPr/>
          </p:nvSpPr>
          <p:spPr>
            <a:xfrm>
              <a:off x="2283785" y="5970046"/>
              <a:ext cx="7143800" cy="45719"/>
            </a:xfrm>
            <a:custGeom>
              <a:avLst/>
              <a:gdLst>
                <a:gd name="connsiteX0" fmla="*/ 0 w 5791200"/>
                <a:gd name="connsiteY0" fmla="*/ 0 h 0"/>
                <a:gd name="connsiteX1" fmla="*/ 5791200 w 5791200"/>
                <a:gd name="connsiteY1" fmla="*/ 0 h 0"/>
              </a:gdLst>
              <a:ahLst/>
              <a:cxnLst>
                <a:cxn ang="0">
                  <a:pos x="connsiteX0" y="connsiteY0"/>
                </a:cxn>
                <a:cxn ang="0">
                  <a:pos x="connsiteX1" y="connsiteY1"/>
                </a:cxn>
              </a:cxnLst>
              <a:rect l="l" t="t" r="r" b="b"/>
              <a:pathLst>
                <a:path w="5791200">
                  <a:moveTo>
                    <a:pt x="0" y="0"/>
                  </a:moveTo>
                  <a:lnTo>
                    <a:pt x="5791200" y="0"/>
                  </a:ln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任意多边形 15"/>
            <p:cNvSpPr/>
            <p:nvPr/>
          </p:nvSpPr>
          <p:spPr>
            <a:xfrm>
              <a:off x="3263086" y="4386268"/>
              <a:ext cx="0" cy="1509485"/>
            </a:xfrm>
            <a:custGeom>
              <a:avLst/>
              <a:gdLst>
                <a:gd name="connsiteX0" fmla="*/ 0 w 0"/>
                <a:gd name="connsiteY0" fmla="*/ 0 h 1509485"/>
                <a:gd name="connsiteX1" fmla="*/ 0 w 0"/>
                <a:gd name="connsiteY1" fmla="*/ 1509485 h 1509485"/>
              </a:gdLst>
              <a:ahLst/>
              <a:cxnLst>
                <a:cxn ang="0">
                  <a:pos x="connsiteX0" y="connsiteY0"/>
                </a:cxn>
                <a:cxn ang="0">
                  <a:pos x="connsiteX1" y="connsiteY1"/>
                </a:cxn>
              </a:cxnLst>
              <a:rect l="l" t="t" r="r" b="b"/>
              <a:pathLst>
                <a:path h="1509485">
                  <a:moveTo>
                    <a:pt x="0" y="0"/>
                  </a:moveTo>
                  <a:lnTo>
                    <a:pt x="0" y="1509485"/>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任意多边形 16"/>
            <p:cNvSpPr/>
            <p:nvPr/>
          </p:nvSpPr>
          <p:spPr>
            <a:xfrm>
              <a:off x="4353011" y="4420410"/>
              <a:ext cx="0" cy="1567543"/>
            </a:xfrm>
            <a:custGeom>
              <a:avLst/>
              <a:gdLst>
                <a:gd name="connsiteX0" fmla="*/ 0 w 0"/>
                <a:gd name="connsiteY0" fmla="*/ 0 h 1567543"/>
                <a:gd name="connsiteX1" fmla="*/ 0 w 0"/>
                <a:gd name="connsiteY1" fmla="*/ 1567543 h 1567543"/>
              </a:gdLst>
              <a:ahLst/>
              <a:cxnLst>
                <a:cxn ang="0">
                  <a:pos x="connsiteX0" y="connsiteY0"/>
                </a:cxn>
                <a:cxn ang="0">
                  <a:pos x="connsiteX1" y="connsiteY1"/>
                </a:cxn>
              </a:cxnLst>
              <a:rect l="l" t="t" r="r" b="b"/>
              <a:pathLst>
                <a:path h="1567543">
                  <a:moveTo>
                    <a:pt x="0" y="0"/>
                  </a:moveTo>
                  <a:lnTo>
                    <a:pt x="0" y="1567543"/>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任意多边形 18"/>
            <p:cNvSpPr/>
            <p:nvPr/>
          </p:nvSpPr>
          <p:spPr>
            <a:xfrm>
              <a:off x="6573697" y="4405895"/>
              <a:ext cx="0" cy="1582058"/>
            </a:xfrm>
            <a:custGeom>
              <a:avLst/>
              <a:gdLst>
                <a:gd name="connsiteX0" fmla="*/ 0 w 0"/>
                <a:gd name="connsiteY0" fmla="*/ 0 h 1582058"/>
                <a:gd name="connsiteX1" fmla="*/ 0 w 0"/>
                <a:gd name="connsiteY1" fmla="*/ 1582058 h 1582058"/>
              </a:gdLst>
              <a:ahLst/>
              <a:cxnLst>
                <a:cxn ang="0">
                  <a:pos x="connsiteX0" y="connsiteY0"/>
                </a:cxn>
                <a:cxn ang="0">
                  <a:pos x="connsiteX1" y="connsiteY1"/>
                </a:cxn>
              </a:cxnLst>
              <a:rect l="l" t="t" r="r" b="b"/>
              <a:pathLst>
                <a:path h="1582058">
                  <a:moveTo>
                    <a:pt x="0" y="0"/>
                  </a:moveTo>
                  <a:lnTo>
                    <a:pt x="0" y="1582058"/>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0" name="任意多边形 19"/>
            <p:cNvSpPr/>
            <p:nvPr/>
          </p:nvSpPr>
          <p:spPr>
            <a:xfrm>
              <a:off x="7691297" y="4391381"/>
              <a:ext cx="0" cy="1567543"/>
            </a:xfrm>
            <a:custGeom>
              <a:avLst/>
              <a:gdLst>
                <a:gd name="connsiteX0" fmla="*/ 0 w 0"/>
                <a:gd name="connsiteY0" fmla="*/ 0 h 1567543"/>
                <a:gd name="connsiteX1" fmla="*/ 0 w 0"/>
                <a:gd name="connsiteY1" fmla="*/ 1567543 h 1567543"/>
              </a:gdLst>
              <a:ahLst/>
              <a:cxnLst>
                <a:cxn ang="0">
                  <a:pos x="connsiteX0" y="connsiteY0"/>
                </a:cxn>
                <a:cxn ang="0">
                  <a:pos x="connsiteX1" y="connsiteY1"/>
                </a:cxn>
              </a:cxnLst>
              <a:rect l="l" t="t" r="r" b="b"/>
              <a:pathLst>
                <a:path h="1567543">
                  <a:moveTo>
                    <a:pt x="0" y="0"/>
                  </a:moveTo>
                  <a:lnTo>
                    <a:pt x="0" y="1567543"/>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3" name="矩形 42"/>
            <p:cNvSpPr/>
            <p:nvPr/>
          </p:nvSpPr>
          <p:spPr>
            <a:xfrm>
              <a:off x="6620672" y="4243392"/>
              <a:ext cx="1005403" cy="338554"/>
            </a:xfrm>
            <a:prstGeom prst="rect">
              <a:avLst/>
            </a:prstGeom>
          </p:spPr>
          <p:txBody>
            <a:bodyPr wrap="none">
              <a:spAutoFit/>
            </a:bodyPr>
            <a:lstStyle/>
            <a:p>
              <a:r>
                <a:rPr lang="zh-CN" altLang="en-US" sz="1600" dirty="0" smtClean="0">
                  <a:solidFill>
                    <a:prstClr val="black"/>
                  </a:solidFill>
                </a:rPr>
                <a:t>安全距离</a:t>
              </a:r>
              <a:endParaRPr lang="zh-CN" altLang="en-US" dirty="0"/>
            </a:p>
          </p:txBody>
        </p:sp>
        <p:grpSp>
          <p:nvGrpSpPr>
            <p:cNvPr id="47" name="组合 46"/>
            <p:cNvGrpSpPr/>
            <p:nvPr/>
          </p:nvGrpSpPr>
          <p:grpSpPr>
            <a:xfrm>
              <a:off x="2691582" y="4672020"/>
              <a:ext cx="3902401" cy="1316656"/>
              <a:chOff x="2691582" y="4672020"/>
              <a:chExt cx="3902401" cy="1316656"/>
            </a:xfrm>
          </p:grpSpPr>
          <p:sp>
            <p:nvSpPr>
              <p:cNvPr id="44" name="任意多边形 43"/>
              <p:cNvSpPr/>
              <p:nvPr/>
            </p:nvSpPr>
            <p:spPr>
              <a:xfrm flipV="1">
                <a:off x="2691582" y="4672020"/>
                <a:ext cx="1661477" cy="49713"/>
              </a:xfrm>
              <a:custGeom>
                <a:avLst/>
                <a:gdLst>
                  <a:gd name="connsiteX0" fmla="*/ 0 w 1081825"/>
                  <a:gd name="connsiteY0" fmla="*/ 0 h 0"/>
                  <a:gd name="connsiteX1" fmla="*/ 1081825 w 1081825"/>
                  <a:gd name="connsiteY1" fmla="*/ 0 h 0"/>
                </a:gdLst>
                <a:ahLst/>
                <a:cxnLst>
                  <a:cxn ang="0">
                    <a:pos x="connsiteX0" y="connsiteY0"/>
                  </a:cxn>
                  <a:cxn ang="0">
                    <a:pos x="connsiteX1" y="connsiteY1"/>
                  </a:cxn>
                </a:cxnLst>
                <a:rect l="l" t="t" r="r" b="b"/>
                <a:pathLst>
                  <a:path w="1081825">
                    <a:moveTo>
                      <a:pt x="0" y="0"/>
                    </a:moveTo>
                    <a:lnTo>
                      <a:pt x="1081825" y="0"/>
                    </a:ln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6" name="任意多边形 45"/>
              <p:cNvSpPr/>
              <p:nvPr/>
            </p:nvSpPr>
            <p:spPr>
              <a:xfrm>
                <a:off x="4327301" y="4739425"/>
                <a:ext cx="2266682" cy="1249251"/>
              </a:xfrm>
              <a:custGeom>
                <a:avLst/>
                <a:gdLst>
                  <a:gd name="connsiteX0" fmla="*/ 0 w 2266682"/>
                  <a:gd name="connsiteY0" fmla="*/ 0 h 1249251"/>
                  <a:gd name="connsiteX1" fmla="*/ 875764 w 2266682"/>
                  <a:gd name="connsiteY1" fmla="*/ 90152 h 1249251"/>
                  <a:gd name="connsiteX2" fmla="*/ 1545465 w 2266682"/>
                  <a:gd name="connsiteY2" fmla="*/ 463640 h 1249251"/>
                  <a:gd name="connsiteX3" fmla="*/ 2266682 w 2266682"/>
                  <a:gd name="connsiteY3" fmla="*/ 1249251 h 1249251"/>
                </a:gdLst>
                <a:ahLst/>
                <a:cxnLst>
                  <a:cxn ang="0">
                    <a:pos x="connsiteX0" y="connsiteY0"/>
                  </a:cxn>
                  <a:cxn ang="0">
                    <a:pos x="connsiteX1" y="connsiteY1"/>
                  </a:cxn>
                  <a:cxn ang="0">
                    <a:pos x="connsiteX2" y="connsiteY2"/>
                  </a:cxn>
                  <a:cxn ang="0">
                    <a:pos x="connsiteX3" y="connsiteY3"/>
                  </a:cxn>
                </a:cxnLst>
                <a:rect l="l" t="t" r="r" b="b"/>
                <a:pathLst>
                  <a:path w="2266682" h="1249251">
                    <a:moveTo>
                      <a:pt x="0" y="0"/>
                    </a:moveTo>
                    <a:cubicBezTo>
                      <a:pt x="309093" y="6439"/>
                      <a:pt x="618187" y="12879"/>
                      <a:pt x="875764" y="90152"/>
                    </a:cubicBezTo>
                    <a:cubicBezTo>
                      <a:pt x="1133341" y="167425"/>
                      <a:pt x="1313645" y="270457"/>
                      <a:pt x="1545465" y="463640"/>
                    </a:cubicBezTo>
                    <a:cubicBezTo>
                      <a:pt x="1777285" y="656823"/>
                      <a:pt x="2021983" y="953037"/>
                      <a:pt x="2266682" y="1249251"/>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48" name="矩形 47"/>
            <p:cNvSpPr/>
            <p:nvPr/>
          </p:nvSpPr>
          <p:spPr>
            <a:xfrm>
              <a:off x="3834590" y="5100648"/>
              <a:ext cx="1505469" cy="338554"/>
            </a:xfrm>
            <a:prstGeom prst="rect">
              <a:avLst/>
            </a:prstGeom>
          </p:spPr>
          <p:txBody>
            <a:bodyPr wrap="square">
              <a:spAutoFit/>
            </a:bodyPr>
            <a:lstStyle/>
            <a:p>
              <a:pPr algn="r"/>
              <a:r>
                <a:rPr lang="zh-CN" altLang="en-US" sz="1600" dirty="0" smtClean="0"/>
                <a:t>常用制动</a:t>
              </a:r>
              <a:endParaRPr lang="zh-CN" altLang="en-US" sz="1600" dirty="0"/>
            </a:p>
          </p:txBody>
        </p:sp>
        <p:sp>
          <p:nvSpPr>
            <p:cNvPr id="49" name="矩形 48"/>
            <p:cNvSpPr/>
            <p:nvPr/>
          </p:nvSpPr>
          <p:spPr>
            <a:xfrm>
              <a:off x="5406226" y="4600582"/>
              <a:ext cx="1005403" cy="338554"/>
            </a:xfrm>
            <a:prstGeom prst="rect">
              <a:avLst/>
            </a:prstGeom>
          </p:spPr>
          <p:txBody>
            <a:bodyPr wrap="none">
              <a:spAutoFit/>
            </a:bodyPr>
            <a:lstStyle/>
            <a:p>
              <a:r>
                <a:rPr lang="zh-CN" altLang="en-US" sz="1600" dirty="0" smtClean="0"/>
                <a:t>紧急制动</a:t>
              </a:r>
              <a:endParaRPr lang="zh-CN" altLang="en-US" sz="1600" dirty="0"/>
            </a:p>
          </p:txBody>
        </p:sp>
        <p:grpSp>
          <p:nvGrpSpPr>
            <p:cNvPr id="52" name="组合 51"/>
            <p:cNvGrpSpPr/>
            <p:nvPr/>
          </p:nvGrpSpPr>
          <p:grpSpPr>
            <a:xfrm>
              <a:off x="2704563" y="4945488"/>
              <a:ext cx="3825026" cy="1030309"/>
              <a:chOff x="2704563" y="4945488"/>
              <a:chExt cx="3825026" cy="1030309"/>
            </a:xfrm>
          </p:grpSpPr>
          <p:sp>
            <p:nvSpPr>
              <p:cNvPr id="50" name="任意多边形 49"/>
              <p:cNvSpPr/>
              <p:nvPr/>
            </p:nvSpPr>
            <p:spPr>
              <a:xfrm>
                <a:off x="2704563" y="4971245"/>
                <a:ext cx="1622738" cy="0"/>
              </a:xfrm>
              <a:custGeom>
                <a:avLst/>
                <a:gdLst>
                  <a:gd name="connsiteX0" fmla="*/ 0 w 1622738"/>
                  <a:gd name="connsiteY0" fmla="*/ 0 h 0"/>
                  <a:gd name="connsiteX1" fmla="*/ 1622738 w 1622738"/>
                  <a:gd name="connsiteY1" fmla="*/ 0 h 0"/>
                </a:gdLst>
                <a:ahLst/>
                <a:cxnLst>
                  <a:cxn ang="0">
                    <a:pos x="connsiteX0" y="connsiteY0"/>
                  </a:cxn>
                  <a:cxn ang="0">
                    <a:pos x="connsiteX1" y="connsiteY1"/>
                  </a:cxn>
                </a:cxnLst>
                <a:rect l="l" t="t" r="r" b="b"/>
                <a:pathLst>
                  <a:path w="1622738">
                    <a:moveTo>
                      <a:pt x="0" y="0"/>
                    </a:moveTo>
                    <a:lnTo>
                      <a:pt x="1622738" y="0"/>
                    </a:lnTo>
                  </a:path>
                </a:pathLst>
              </a:cu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1" name="任意多边形 50"/>
              <p:cNvSpPr/>
              <p:nvPr/>
            </p:nvSpPr>
            <p:spPr>
              <a:xfrm>
                <a:off x="4353059" y="4945488"/>
                <a:ext cx="2176530" cy="1030309"/>
              </a:xfrm>
              <a:custGeom>
                <a:avLst/>
                <a:gdLst>
                  <a:gd name="connsiteX0" fmla="*/ 0 w 2176530"/>
                  <a:gd name="connsiteY0" fmla="*/ 25757 h 1030309"/>
                  <a:gd name="connsiteX1" fmla="*/ 669702 w 2176530"/>
                  <a:gd name="connsiteY1" fmla="*/ 51515 h 1030309"/>
                  <a:gd name="connsiteX2" fmla="*/ 1300766 w 2176530"/>
                  <a:gd name="connsiteY2" fmla="*/ 334850 h 1030309"/>
                  <a:gd name="connsiteX3" fmla="*/ 2176530 w 2176530"/>
                  <a:gd name="connsiteY3" fmla="*/ 1030309 h 1030309"/>
                </a:gdLst>
                <a:ahLst/>
                <a:cxnLst>
                  <a:cxn ang="0">
                    <a:pos x="connsiteX0" y="connsiteY0"/>
                  </a:cxn>
                  <a:cxn ang="0">
                    <a:pos x="connsiteX1" y="connsiteY1"/>
                  </a:cxn>
                  <a:cxn ang="0">
                    <a:pos x="connsiteX2" y="connsiteY2"/>
                  </a:cxn>
                  <a:cxn ang="0">
                    <a:pos x="connsiteX3" y="connsiteY3"/>
                  </a:cxn>
                </a:cxnLst>
                <a:rect l="l" t="t" r="r" b="b"/>
                <a:pathLst>
                  <a:path w="2176530" h="1030309">
                    <a:moveTo>
                      <a:pt x="0" y="25757"/>
                    </a:moveTo>
                    <a:cubicBezTo>
                      <a:pt x="226454" y="12878"/>
                      <a:pt x="452908" y="0"/>
                      <a:pt x="669702" y="51515"/>
                    </a:cubicBezTo>
                    <a:cubicBezTo>
                      <a:pt x="886496" y="103030"/>
                      <a:pt x="1049628" y="171718"/>
                      <a:pt x="1300766" y="334850"/>
                    </a:cubicBezTo>
                    <a:cubicBezTo>
                      <a:pt x="1551904" y="497982"/>
                      <a:pt x="1864217" y="764145"/>
                      <a:pt x="2176530" y="1030309"/>
                    </a:cubicBezTo>
                  </a:path>
                </a:pathLst>
              </a:cu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53" name="矩形 52"/>
            <p:cNvSpPr/>
            <p:nvPr/>
          </p:nvSpPr>
          <p:spPr>
            <a:xfrm>
              <a:off x="3477400" y="4243392"/>
              <a:ext cx="595035" cy="338554"/>
            </a:xfrm>
            <a:prstGeom prst="rect">
              <a:avLst/>
            </a:prstGeom>
          </p:spPr>
          <p:txBody>
            <a:bodyPr wrap="none">
              <a:spAutoFit/>
            </a:bodyPr>
            <a:lstStyle/>
            <a:p>
              <a:r>
                <a:rPr lang="zh-CN" altLang="en-US" sz="1600" dirty="0" smtClean="0"/>
                <a:t>延迟</a:t>
              </a:r>
              <a:endParaRPr lang="zh-CN" altLang="en-US" sz="1600" dirty="0"/>
            </a:p>
          </p:txBody>
        </p:sp>
        <p:sp>
          <p:nvSpPr>
            <p:cNvPr id="54" name="矩形 53"/>
            <p:cNvSpPr/>
            <p:nvPr/>
          </p:nvSpPr>
          <p:spPr>
            <a:xfrm>
              <a:off x="4977598" y="4243392"/>
              <a:ext cx="1005403" cy="338554"/>
            </a:xfrm>
            <a:prstGeom prst="rect">
              <a:avLst/>
            </a:prstGeom>
          </p:spPr>
          <p:txBody>
            <a:bodyPr wrap="none">
              <a:spAutoFit/>
            </a:bodyPr>
            <a:lstStyle/>
            <a:p>
              <a:r>
                <a:rPr lang="zh-CN" altLang="en-US" sz="1600" dirty="0" smtClean="0"/>
                <a:t>制动距离</a:t>
              </a:r>
              <a:endParaRPr lang="zh-CN" altLang="en-US" sz="1600" dirty="0"/>
            </a:p>
          </p:txBody>
        </p:sp>
        <p:sp>
          <p:nvSpPr>
            <p:cNvPr id="55" name="任意多边形 54"/>
            <p:cNvSpPr/>
            <p:nvPr/>
          </p:nvSpPr>
          <p:spPr>
            <a:xfrm>
              <a:off x="3245476" y="4584879"/>
              <a:ext cx="1107583" cy="0"/>
            </a:xfrm>
            <a:custGeom>
              <a:avLst/>
              <a:gdLst>
                <a:gd name="connsiteX0" fmla="*/ 0 w 1107583"/>
                <a:gd name="connsiteY0" fmla="*/ 0 h 0"/>
                <a:gd name="connsiteX1" fmla="*/ 1107583 w 1107583"/>
                <a:gd name="connsiteY1" fmla="*/ 0 h 0"/>
              </a:gdLst>
              <a:ahLst/>
              <a:cxnLst>
                <a:cxn ang="0">
                  <a:pos x="connsiteX0" y="connsiteY0"/>
                </a:cxn>
                <a:cxn ang="0">
                  <a:pos x="connsiteX1" y="connsiteY1"/>
                </a:cxn>
              </a:cxnLst>
              <a:rect l="l" t="t" r="r" b="b"/>
              <a:pathLst>
                <a:path w="1107583">
                  <a:moveTo>
                    <a:pt x="0" y="0"/>
                  </a:moveTo>
                  <a:lnTo>
                    <a:pt x="1107583" y="0"/>
                  </a:lnTo>
                </a:path>
              </a:pathLst>
            </a:custGeom>
            <a:ln w="19050">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6" name="任意多边形 55"/>
            <p:cNvSpPr/>
            <p:nvPr/>
          </p:nvSpPr>
          <p:spPr>
            <a:xfrm>
              <a:off x="4353059" y="4584879"/>
              <a:ext cx="2189409" cy="0"/>
            </a:xfrm>
            <a:custGeom>
              <a:avLst/>
              <a:gdLst>
                <a:gd name="connsiteX0" fmla="*/ 0 w 2189409"/>
                <a:gd name="connsiteY0" fmla="*/ 0 h 0"/>
                <a:gd name="connsiteX1" fmla="*/ 2189409 w 2189409"/>
                <a:gd name="connsiteY1" fmla="*/ 0 h 0"/>
              </a:gdLst>
              <a:ahLst/>
              <a:cxnLst>
                <a:cxn ang="0">
                  <a:pos x="connsiteX0" y="connsiteY0"/>
                </a:cxn>
                <a:cxn ang="0">
                  <a:pos x="connsiteX1" y="connsiteY1"/>
                </a:cxn>
              </a:cxnLst>
              <a:rect l="l" t="t" r="r" b="b"/>
              <a:pathLst>
                <a:path w="2189409">
                  <a:moveTo>
                    <a:pt x="0" y="0"/>
                  </a:moveTo>
                  <a:lnTo>
                    <a:pt x="2189409" y="0"/>
                  </a:lnTo>
                </a:path>
              </a:pathLst>
            </a:custGeom>
            <a:ln w="19050">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7" name="任意多边形 56"/>
            <p:cNvSpPr/>
            <p:nvPr/>
          </p:nvSpPr>
          <p:spPr>
            <a:xfrm>
              <a:off x="6581104" y="4597758"/>
              <a:ext cx="1094704" cy="0"/>
            </a:xfrm>
            <a:custGeom>
              <a:avLst/>
              <a:gdLst>
                <a:gd name="connsiteX0" fmla="*/ 0 w 1094704"/>
                <a:gd name="connsiteY0" fmla="*/ 0 h 0"/>
                <a:gd name="connsiteX1" fmla="*/ 1094704 w 1094704"/>
                <a:gd name="connsiteY1" fmla="*/ 0 h 0"/>
              </a:gdLst>
              <a:ahLst/>
              <a:cxnLst>
                <a:cxn ang="0">
                  <a:pos x="connsiteX0" y="connsiteY0"/>
                </a:cxn>
                <a:cxn ang="0">
                  <a:pos x="connsiteX1" y="connsiteY1"/>
                </a:cxn>
              </a:cxnLst>
              <a:rect l="l" t="t" r="r" b="b"/>
              <a:pathLst>
                <a:path w="1094704">
                  <a:moveTo>
                    <a:pt x="0" y="0"/>
                  </a:moveTo>
                  <a:lnTo>
                    <a:pt x="1094704" y="0"/>
                  </a:lnTo>
                </a:path>
              </a:pathLst>
            </a:custGeom>
            <a:ln w="19050">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59" name="组合 58"/>
          <p:cNvGrpSpPr/>
          <p:nvPr/>
        </p:nvGrpSpPr>
        <p:grpSpPr>
          <a:xfrm>
            <a:off x="6049168" y="6386532"/>
            <a:ext cx="1785950" cy="642942"/>
            <a:chOff x="4429124" y="3071810"/>
            <a:chExt cx="1785950" cy="642942"/>
          </a:xfrm>
        </p:grpSpPr>
        <p:sp>
          <p:nvSpPr>
            <p:cNvPr id="60" name="圆角矩形 59"/>
            <p:cNvSpPr/>
            <p:nvPr/>
          </p:nvSpPr>
          <p:spPr>
            <a:xfrm>
              <a:off x="4429124" y="3071810"/>
              <a:ext cx="1785950" cy="642942"/>
            </a:xfrm>
            <a:prstGeom prst="roundRect">
              <a:avLst/>
            </a:prstGeom>
            <a:solidFill>
              <a:srgbClr val="00B050"/>
            </a:soli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Times New Roman" pitchFamily="18" charset="0"/>
                <a:ea typeface="+mj-ea"/>
                <a:cs typeface="Times New Roman" pitchFamily="18" charset="0"/>
              </a:endParaRPr>
            </a:p>
          </p:txBody>
        </p:sp>
        <p:sp>
          <p:nvSpPr>
            <p:cNvPr id="61" name="TextBox 60"/>
            <p:cNvSpPr txBox="1"/>
            <p:nvPr/>
          </p:nvSpPr>
          <p:spPr>
            <a:xfrm>
              <a:off x="4572000" y="3143248"/>
              <a:ext cx="1571636" cy="461665"/>
            </a:xfrm>
            <a:prstGeom prst="rect">
              <a:avLst/>
            </a:prstGeom>
            <a:noFill/>
          </p:spPr>
          <p:txBody>
            <a:bodyPr wrap="square" rtlCol="0">
              <a:spAutoFit/>
            </a:bodyPr>
            <a:lstStyle/>
            <a:p>
              <a:pPr lvl="0">
                <a:defRPr/>
              </a:pPr>
              <a:r>
                <a:rPr lang="zh-CN" altLang="en-US" sz="2400" b="1" kern="0" dirty="0" smtClean="0">
                  <a:solidFill>
                    <a:schemeClr val="bg1"/>
                  </a:solidFill>
                  <a:latin typeface="Times New Roman" pitchFamily="18" charset="0"/>
                  <a:cs typeface="Times New Roman" pitchFamily="18" charset="0"/>
                </a:rPr>
                <a:t>固定闭塞</a:t>
              </a:r>
              <a:endParaRPr lang="zh-CN" altLang="en-US" sz="2400" b="1" kern="0" dirty="0">
                <a:solidFill>
                  <a:schemeClr val="bg1"/>
                </a:solidFill>
                <a:latin typeface="Times New Roman" pitchFamily="18" charset="0"/>
                <a:cs typeface="Times New Roman"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childTnLst>
                          </p:cTn>
                        </p:par>
                        <p:par>
                          <p:cTn id="7" fill="hold">
                            <p:stCondLst>
                              <p:cond delay="0"/>
                            </p:stCondLst>
                            <p:childTnLst>
                              <p:par>
                                <p:cTn id="8" presetID="2" presetClass="entr" presetSubtype="8" fill="hold" grpId="0" nodeType="afterEffect">
                                  <p:stCondLst>
                                    <p:cond delay="0"/>
                                  </p:stCondLst>
                                  <p:childTnLst>
                                    <p:set>
                                      <p:cBhvr>
                                        <p:cTn id="9" dur="1" fill="hold">
                                          <p:stCondLst>
                                            <p:cond delay="0"/>
                                          </p:stCondLst>
                                        </p:cTn>
                                        <p:tgtEl>
                                          <p:spTgt spid="41"/>
                                        </p:tgtEl>
                                        <p:attrNameLst>
                                          <p:attrName>style.visibility</p:attrName>
                                        </p:attrNameLst>
                                      </p:cBhvr>
                                      <p:to>
                                        <p:strVal val="visible"/>
                                      </p:to>
                                    </p:set>
                                    <p:anim calcmode="lin" valueType="num">
                                      <p:cBhvr additive="base">
                                        <p:cTn id="10" dur="500" fill="hold"/>
                                        <p:tgtEl>
                                          <p:spTgt spid="41"/>
                                        </p:tgtEl>
                                        <p:attrNameLst>
                                          <p:attrName>ppt_x</p:attrName>
                                        </p:attrNameLst>
                                      </p:cBhvr>
                                      <p:tavLst>
                                        <p:tav tm="0">
                                          <p:val>
                                            <p:strVal val="0-#ppt_w/2"/>
                                          </p:val>
                                        </p:tav>
                                        <p:tav tm="100000">
                                          <p:val>
                                            <p:strVal val="#ppt_x"/>
                                          </p:val>
                                        </p:tav>
                                      </p:tavLst>
                                    </p:anim>
                                    <p:anim calcmode="lin" valueType="num">
                                      <p:cBhvr additive="base">
                                        <p:cTn id="11" dur="500" fill="hold"/>
                                        <p:tgtEl>
                                          <p:spTgt spid="41"/>
                                        </p:tgtEl>
                                        <p:attrNameLst>
                                          <p:attrName>ppt_y</p:attrName>
                                        </p:attrNameLst>
                                      </p:cBhvr>
                                      <p:tavLst>
                                        <p:tav tm="0">
                                          <p:val>
                                            <p:strVal val="#ppt_y"/>
                                          </p:val>
                                        </p:tav>
                                        <p:tav tm="100000">
                                          <p:val>
                                            <p:strVal val="#ppt_y"/>
                                          </p:val>
                                        </p:tav>
                                      </p:tavLst>
                                    </p:anim>
                                  </p:childTnLst>
                                </p:cTn>
                              </p:par>
                            </p:childTnLst>
                          </p:cTn>
                        </p:par>
                        <p:par>
                          <p:cTn id="12" fill="hold">
                            <p:stCondLst>
                              <p:cond delay="500"/>
                            </p:stCondLst>
                            <p:childTnLst>
                              <p:par>
                                <p:cTn id="13" presetID="1" presetClass="entr" presetSubtype="0" fill="hold" nodeType="afterEffect">
                                  <p:stCondLst>
                                    <p:cond delay="0"/>
                                  </p:stCondLst>
                                  <p:childTnLst>
                                    <p:set>
                                      <p:cBhvr>
                                        <p:cTn id="14" dur="1" fill="hold">
                                          <p:stCondLst>
                                            <p:cond delay="0"/>
                                          </p:stCondLst>
                                        </p:cTn>
                                        <p:tgtEl>
                                          <p:spTgt spid="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977070" y="314302"/>
            <a:ext cx="2771146"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4.2.1  </a:t>
            </a:r>
            <a:r>
              <a:rPr lang="zh-CN" altLang="en-US" sz="2800" b="1" dirty="0" smtClean="0">
                <a:solidFill>
                  <a:srgbClr val="0070C0"/>
                </a:solidFill>
                <a:latin typeface="微软雅黑" pitchFamily="34" charset="-122"/>
                <a:ea typeface="微软雅黑" pitchFamily="34" charset="-122"/>
                <a:sym typeface="Arial" pitchFamily="34" charset="0"/>
              </a:rPr>
              <a:t>固定闭塞</a:t>
            </a:r>
            <a:endParaRPr lang="zh-CN" altLang="en-US" sz="2800" dirty="0">
              <a:solidFill>
                <a:srgbClr val="0070C0"/>
              </a:solidFill>
            </a:endParaRPr>
          </a:p>
        </p:txBody>
      </p:sp>
      <p:grpSp>
        <p:nvGrpSpPr>
          <p:cNvPr id="8" name="组合 7"/>
          <p:cNvGrpSpPr/>
          <p:nvPr/>
        </p:nvGrpSpPr>
        <p:grpSpPr>
          <a:xfrm>
            <a:off x="691318" y="1242996"/>
            <a:ext cx="3553200" cy="461665"/>
            <a:chOff x="548443" y="1281397"/>
            <a:chExt cx="3553200" cy="461665"/>
          </a:xfrm>
        </p:grpSpPr>
        <p:sp>
          <p:nvSpPr>
            <p:cNvPr id="10" name="燕尾形 9"/>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燕尾形 10"/>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矩形 11"/>
            <p:cNvSpPr/>
            <p:nvPr/>
          </p:nvSpPr>
          <p:spPr>
            <a:xfrm>
              <a:off x="977070" y="1281397"/>
              <a:ext cx="3124573" cy="461665"/>
            </a:xfrm>
            <a:prstGeom prst="rect">
              <a:avLst/>
            </a:prstGeom>
          </p:spPr>
          <p:txBody>
            <a:bodyPr wrap="none">
              <a:spAutoFit/>
            </a:bodyPr>
            <a:lstStyle/>
            <a:p>
              <a:r>
                <a:rPr lang="en-US" altLang="zh-CN" sz="2400" b="1" dirty="0" smtClean="0"/>
                <a:t>1</a:t>
              </a:r>
              <a:r>
                <a:rPr lang="zh-CN" altLang="en-US" sz="2400" b="1" dirty="0" smtClean="0"/>
                <a:t>、固定闭塞原理概述</a:t>
              </a:r>
              <a:endParaRPr lang="zh-CN" altLang="en-US" sz="2400" b="1" dirty="0"/>
            </a:p>
          </p:txBody>
        </p:sp>
      </p:grpSp>
      <p:sp>
        <p:nvSpPr>
          <p:cNvPr id="7" name="右箭头 6"/>
          <p:cNvSpPr/>
          <p:nvPr/>
        </p:nvSpPr>
        <p:spPr>
          <a:xfrm>
            <a:off x="2691582" y="2457442"/>
            <a:ext cx="5503099" cy="2214578"/>
          </a:xfrm>
          <a:prstGeom prst="rightArrow">
            <a:avLst/>
          </a:prstGeom>
          <a:solidFill>
            <a:srgbClr val="4BACC6">
              <a:tint val="40000"/>
              <a:hueOff val="0"/>
              <a:satOff val="0"/>
              <a:lumOff val="0"/>
              <a:alphaOff val="0"/>
            </a:srgbClr>
          </a:solidFill>
          <a:ln>
            <a:noFill/>
          </a:ln>
          <a:effectLst/>
        </p:spPr>
      </p:sp>
      <p:grpSp>
        <p:nvGrpSpPr>
          <p:cNvPr id="9" name="组合 8"/>
          <p:cNvGrpSpPr/>
          <p:nvPr/>
        </p:nvGrpSpPr>
        <p:grpSpPr>
          <a:xfrm>
            <a:off x="1334260" y="2743194"/>
            <a:ext cx="2214577" cy="1555854"/>
            <a:chOff x="171069" y="716757"/>
            <a:chExt cx="1514479" cy="955676"/>
          </a:xfrm>
        </p:grpSpPr>
        <p:sp>
          <p:nvSpPr>
            <p:cNvPr id="13" name="圆角矩形 12"/>
            <p:cNvSpPr/>
            <p:nvPr/>
          </p:nvSpPr>
          <p:spPr>
            <a:xfrm>
              <a:off x="171069" y="716757"/>
              <a:ext cx="1514479" cy="955676"/>
            </a:xfrm>
            <a:prstGeom prst="roundRect">
              <a:avLst/>
            </a:prstGeom>
            <a:solidFill>
              <a:srgbClr val="4BACC6">
                <a:hueOff val="0"/>
                <a:satOff val="0"/>
                <a:lumOff val="0"/>
                <a:alphaOff val="0"/>
              </a:srgbClr>
            </a:solidFill>
            <a:ln w="12700" cap="flat" cmpd="sng" algn="ctr">
              <a:solidFill>
                <a:sysClr val="window" lastClr="FFFFFF">
                  <a:hueOff val="0"/>
                  <a:satOff val="0"/>
                  <a:lumOff val="0"/>
                  <a:alphaOff val="0"/>
                </a:sysClr>
              </a:solidFill>
              <a:prstDash val="solid"/>
            </a:ln>
            <a:effectLst/>
          </p:spPr>
        </p:sp>
        <p:sp>
          <p:nvSpPr>
            <p:cNvPr id="14" name="圆角矩形 5"/>
            <p:cNvSpPr/>
            <p:nvPr/>
          </p:nvSpPr>
          <p:spPr>
            <a:xfrm>
              <a:off x="217721" y="763409"/>
              <a:ext cx="1421175" cy="862372"/>
            </a:xfrm>
            <a:prstGeom prst="rect">
              <a:avLst/>
            </a:prstGeom>
            <a:noFill/>
            <a:ln>
              <a:noFill/>
            </a:ln>
            <a:effectLst/>
          </p:spPr>
          <p:txBody>
            <a:bodyPr spcFirstLastPara="0" vert="horz" wrap="square" lIns="60960" tIns="60960" rIns="60960" bIns="60960" numCol="1" spcCol="1270" anchor="ctr" anchorCtr="0">
              <a:noAutofit/>
            </a:bodyPr>
            <a:lstStyle/>
            <a:p>
              <a:pPr lvl="0" algn="just" defTabSz="711200">
                <a:lnSpc>
                  <a:spcPct val="90000"/>
                </a:lnSpc>
                <a:spcBef>
                  <a:spcPct val="0"/>
                </a:spcBef>
                <a:spcAft>
                  <a:spcPct val="35000"/>
                </a:spcAft>
                <a:defRPr/>
              </a:pPr>
              <a:r>
                <a:rPr kumimoji="0" lang="zh-CN" altLang="en-US" sz="2400" b="1" i="0" u="none" strike="noStrike" kern="1200" cap="none" spc="0" normalizeH="0" baseline="0" noProof="0" dirty="0" smtClean="0">
                  <a:ln>
                    <a:noFill/>
                  </a:ln>
                  <a:solidFill>
                    <a:sysClr val="window" lastClr="FFFFFF"/>
                  </a:solidFill>
                  <a:effectLst/>
                  <a:uLnTx/>
                  <a:uFillTx/>
                  <a:latin typeface="Perpetua"/>
                  <a:ea typeface="宋体"/>
                  <a:cs typeface="+mn-cs"/>
                </a:rPr>
                <a:t>闭塞分区划分</a:t>
              </a:r>
              <a:endParaRPr kumimoji="0" lang="zh-CN" altLang="en-US" sz="2400" b="1" i="0" u="none" strike="noStrike" kern="1200" cap="none" spc="0" normalizeH="0" baseline="0" noProof="0" dirty="0">
                <a:ln>
                  <a:noFill/>
                </a:ln>
                <a:solidFill>
                  <a:sysClr val="window" lastClr="FFFFFF"/>
                </a:solidFill>
                <a:effectLst/>
                <a:uLnTx/>
                <a:uFillTx/>
                <a:latin typeface="Perpetua"/>
                <a:ea typeface="宋体"/>
                <a:cs typeface="+mn-cs"/>
              </a:endParaRPr>
            </a:p>
          </p:txBody>
        </p:sp>
      </p:grpSp>
      <p:grpSp>
        <p:nvGrpSpPr>
          <p:cNvPr id="15" name="组合 14"/>
          <p:cNvGrpSpPr/>
          <p:nvPr/>
        </p:nvGrpSpPr>
        <p:grpSpPr>
          <a:xfrm>
            <a:off x="8192308" y="2671756"/>
            <a:ext cx="2714644" cy="1624235"/>
            <a:chOff x="3362715" y="716757"/>
            <a:chExt cx="1514479" cy="955676"/>
          </a:xfrm>
        </p:grpSpPr>
        <p:sp>
          <p:nvSpPr>
            <p:cNvPr id="16" name="圆角矩形 15"/>
            <p:cNvSpPr/>
            <p:nvPr/>
          </p:nvSpPr>
          <p:spPr>
            <a:xfrm>
              <a:off x="3362715" y="716757"/>
              <a:ext cx="1514479" cy="955676"/>
            </a:xfrm>
            <a:prstGeom prst="roundRect">
              <a:avLst/>
            </a:prstGeom>
            <a:solidFill>
              <a:schemeClr val="bg1"/>
            </a:solidFill>
            <a:ln w="28575" cap="flat" cmpd="sng" algn="ctr">
              <a:solidFill>
                <a:schemeClr val="accent1">
                  <a:lumMod val="40000"/>
                  <a:lumOff val="60000"/>
                </a:schemeClr>
              </a:solidFill>
              <a:prstDash val="solid"/>
            </a:ln>
            <a:effectLst/>
          </p:spPr>
        </p:sp>
        <p:sp>
          <p:nvSpPr>
            <p:cNvPr id="17" name="圆角矩形 9"/>
            <p:cNvSpPr/>
            <p:nvPr/>
          </p:nvSpPr>
          <p:spPr>
            <a:xfrm>
              <a:off x="3409367" y="763409"/>
              <a:ext cx="1421175" cy="862372"/>
            </a:xfrm>
            <a:prstGeom prst="rect">
              <a:avLst/>
            </a:prstGeom>
            <a:noFill/>
            <a:ln w="28575">
              <a:noFill/>
            </a:ln>
            <a:effectLst/>
          </p:spPr>
          <p:txBody>
            <a:bodyPr spcFirstLastPara="0" vert="horz" wrap="square" lIns="60960" tIns="60960" rIns="60960" bIns="60960" numCol="1" spcCol="1270" anchor="ctr" anchorCtr="0">
              <a:noAutofit/>
            </a:bodyPr>
            <a:lstStyle/>
            <a:p>
              <a:pPr lvl="0" algn="just" defTabSz="711200">
                <a:lnSpc>
                  <a:spcPct val="125000"/>
                </a:lnSpc>
                <a:spcBef>
                  <a:spcPct val="0"/>
                </a:spcBef>
                <a:spcAft>
                  <a:spcPct val="35000"/>
                </a:spcAft>
                <a:defRPr/>
              </a:pPr>
              <a:r>
                <a:rPr lang="zh-CN" altLang="en-US" sz="2400" b="1" dirty="0" smtClean="0">
                  <a:solidFill>
                    <a:srgbClr val="0303EB"/>
                  </a:solidFill>
                  <a:latin typeface="Perpetua"/>
                  <a:ea typeface="宋体"/>
                </a:rPr>
                <a:t>列车定位</a:t>
              </a:r>
              <a:r>
                <a:rPr lang="zh-CN" altLang="en-US" sz="2400" b="1" dirty="0" smtClean="0">
                  <a:latin typeface="Perpetua"/>
                  <a:ea typeface="宋体"/>
                </a:rPr>
                <a:t>和</a:t>
              </a:r>
              <a:r>
                <a:rPr lang="zh-CN" altLang="en-US" sz="2400" b="1" dirty="0" smtClean="0">
                  <a:solidFill>
                    <a:srgbClr val="0303EB"/>
                  </a:solidFill>
                  <a:latin typeface="Perpetua"/>
                  <a:ea typeface="宋体"/>
                </a:rPr>
                <a:t>轨道占用的检查</a:t>
              </a:r>
              <a:r>
                <a:rPr lang="zh-CN" altLang="en-US" sz="2400" b="1" dirty="0" smtClean="0">
                  <a:latin typeface="Perpetua"/>
                  <a:ea typeface="宋体"/>
                </a:rPr>
                <a:t>功能</a:t>
              </a:r>
              <a:endParaRPr kumimoji="0" lang="zh-CN" altLang="en-US" sz="2400" b="1" i="0" u="none" strike="noStrike" kern="1200" cap="none" spc="0" normalizeH="0" baseline="0" noProof="0" dirty="0">
                <a:ln>
                  <a:noFill/>
                </a:ln>
                <a:effectLst/>
                <a:uLnTx/>
                <a:uFillTx/>
                <a:latin typeface="Perpetua"/>
                <a:ea typeface="宋体"/>
                <a:cs typeface="+mn-cs"/>
              </a:endParaRPr>
            </a:p>
          </p:txBody>
        </p:sp>
      </p:grpSp>
      <p:grpSp>
        <p:nvGrpSpPr>
          <p:cNvPr id="18" name="组合 17"/>
          <p:cNvGrpSpPr/>
          <p:nvPr/>
        </p:nvGrpSpPr>
        <p:grpSpPr>
          <a:xfrm>
            <a:off x="4479905" y="2386005"/>
            <a:ext cx="2214578" cy="2286015"/>
            <a:chOff x="3428992" y="3714753"/>
            <a:chExt cx="2214578" cy="2286015"/>
          </a:xfrm>
        </p:grpSpPr>
        <p:grpSp>
          <p:nvGrpSpPr>
            <p:cNvPr id="19" name="组合 16"/>
            <p:cNvGrpSpPr/>
            <p:nvPr/>
          </p:nvGrpSpPr>
          <p:grpSpPr>
            <a:xfrm>
              <a:off x="3428992" y="3714753"/>
              <a:ext cx="2214578" cy="1071569"/>
              <a:chOff x="1766892" y="716757"/>
              <a:chExt cx="1514479" cy="955676"/>
            </a:xfrm>
          </p:grpSpPr>
          <p:sp>
            <p:nvSpPr>
              <p:cNvPr id="23" name="圆角矩形 22"/>
              <p:cNvSpPr/>
              <p:nvPr/>
            </p:nvSpPr>
            <p:spPr>
              <a:xfrm>
                <a:off x="1766892" y="716757"/>
                <a:ext cx="1514479" cy="955676"/>
              </a:xfrm>
              <a:prstGeom prst="roundRect">
                <a:avLst/>
              </a:prstGeom>
              <a:solidFill>
                <a:srgbClr val="4BACC6">
                  <a:hueOff val="-4966938"/>
                  <a:satOff val="19906"/>
                  <a:lumOff val="4314"/>
                  <a:alphaOff val="0"/>
                </a:srgbClr>
              </a:solidFill>
              <a:ln w="12700" cap="flat" cmpd="sng" algn="ctr">
                <a:solidFill>
                  <a:sysClr val="window" lastClr="FFFFFF">
                    <a:hueOff val="0"/>
                    <a:satOff val="0"/>
                    <a:lumOff val="0"/>
                    <a:alphaOff val="0"/>
                  </a:sysClr>
                </a:solidFill>
                <a:prstDash val="solid"/>
              </a:ln>
              <a:effectLst/>
            </p:spPr>
          </p:sp>
          <p:sp>
            <p:nvSpPr>
              <p:cNvPr id="24" name="圆角矩形 7"/>
              <p:cNvSpPr/>
              <p:nvPr/>
            </p:nvSpPr>
            <p:spPr>
              <a:xfrm>
                <a:off x="1813544" y="763409"/>
                <a:ext cx="1421175" cy="862372"/>
              </a:xfrm>
              <a:prstGeom prst="rect">
                <a:avLst/>
              </a:prstGeom>
              <a:noFill/>
              <a:ln>
                <a:noFill/>
              </a:ln>
              <a:effectLst/>
            </p:spPr>
            <p:txBody>
              <a:bodyPr spcFirstLastPara="0" vert="horz" wrap="square" lIns="60960" tIns="60960" rIns="60960" bIns="60960" numCol="1" spcCol="1270" anchor="ctr" anchorCtr="0">
                <a:noAutofit/>
              </a:bodyPr>
              <a:lstStyle/>
              <a:p>
                <a:pPr algn="ctr" defTabSz="711200">
                  <a:lnSpc>
                    <a:spcPct val="90000"/>
                  </a:lnSpc>
                  <a:spcBef>
                    <a:spcPct val="0"/>
                  </a:spcBef>
                  <a:spcAft>
                    <a:spcPct val="35000"/>
                  </a:spcAft>
                  <a:defRPr/>
                </a:pPr>
                <a:r>
                  <a:rPr kumimoji="0" lang="zh-CN" altLang="en-US" sz="2400" b="1" i="0" u="none" strike="noStrike" kern="1200" cap="none" spc="0" normalizeH="0" baseline="0" noProof="0" dirty="0" smtClean="0">
                    <a:ln>
                      <a:noFill/>
                    </a:ln>
                    <a:solidFill>
                      <a:srgbClr val="0303EB"/>
                    </a:solidFill>
                    <a:effectLst/>
                    <a:uLnTx/>
                    <a:uFillTx/>
                    <a:latin typeface="Perpetua"/>
                    <a:ea typeface="宋体"/>
                    <a:cs typeface="+mn-cs"/>
                  </a:rPr>
                  <a:t>轨道电路</a:t>
                </a:r>
                <a:endParaRPr kumimoji="0" lang="zh-CN" altLang="en-US" sz="2400" b="1" i="0" u="none" strike="noStrike" kern="1200" cap="none" spc="0" normalizeH="0" baseline="0" noProof="0" dirty="0">
                  <a:ln>
                    <a:noFill/>
                  </a:ln>
                  <a:solidFill>
                    <a:srgbClr val="0303EB"/>
                  </a:solidFill>
                  <a:effectLst/>
                  <a:uLnTx/>
                  <a:uFillTx/>
                  <a:latin typeface="Perpetua"/>
                  <a:ea typeface="宋体"/>
                  <a:cs typeface="+mn-cs"/>
                </a:endParaRPr>
              </a:p>
            </p:txBody>
          </p:sp>
        </p:grpSp>
        <p:grpSp>
          <p:nvGrpSpPr>
            <p:cNvPr id="20" name="组合 22"/>
            <p:cNvGrpSpPr/>
            <p:nvPr/>
          </p:nvGrpSpPr>
          <p:grpSpPr>
            <a:xfrm>
              <a:off x="3428992" y="4929199"/>
              <a:ext cx="2214578" cy="1071569"/>
              <a:chOff x="1766892" y="716757"/>
              <a:chExt cx="1514479" cy="955676"/>
            </a:xfrm>
          </p:grpSpPr>
          <p:sp>
            <p:nvSpPr>
              <p:cNvPr id="21" name="圆角矩形 20"/>
              <p:cNvSpPr/>
              <p:nvPr/>
            </p:nvSpPr>
            <p:spPr>
              <a:xfrm>
                <a:off x="1766892" y="716757"/>
                <a:ext cx="1514479" cy="955676"/>
              </a:xfrm>
              <a:prstGeom prst="roundRect">
                <a:avLst/>
              </a:prstGeom>
              <a:solidFill>
                <a:srgbClr val="4BACC6">
                  <a:hueOff val="-4966938"/>
                  <a:satOff val="19906"/>
                  <a:lumOff val="4314"/>
                  <a:alphaOff val="0"/>
                </a:srgbClr>
              </a:solidFill>
              <a:ln w="12700" cap="flat" cmpd="sng" algn="ctr">
                <a:solidFill>
                  <a:sysClr val="window" lastClr="FFFFFF">
                    <a:hueOff val="0"/>
                    <a:satOff val="0"/>
                    <a:lumOff val="0"/>
                    <a:alphaOff val="0"/>
                  </a:sysClr>
                </a:solidFill>
                <a:prstDash val="solid"/>
              </a:ln>
              <a:effectLst/>
            </p:spPr>
          </p:sp>
          <p:sp>
            <p:nvSpPr>
              <p:cNvPr id="22" name="圆角矩形 7"/>
              <p:cNvSpPr/>
              <p:nvPr/>
            </p:nvSpPr>
            <p:spPr>
              <a:xfrm>
                <a:off x="1813544" y="763409"/>
                <a:ext cx="1421175" cy="862372"/>
              </a:xfrm>
              <a:prstGeom prst="rect">
                <a:avLst/>
              </a:prstGeom>
              <a:noFill/>
              <a:ln>
                <a:noFill/>
              </a:ln>
              <a:effectLst/>
            </p:spPr>
            <p:txBody>
              <a:bodyPr spcFirstLastPara="0" vert="horz" wrap="square" lIns="60960" tIns="60960" rIns="60960" bIns="60960" numCol="1" spcCol="1270" anchor="ctr" anchorCtr="0">
                <a:noAutofit/>
              </a:bodyPr>
              <a:lstStyle/>
              <a:p>
                <a:pPr algn="ctr" defTabSz="711200">
                  <a:lnSpc>
                    <a:spcPct val="90000"/>
                  </a:lnSpc>
                  <a:spcBef>
                    <a:spcPct val="0"/>
                  </a:spcBef>
                  <a:spcAft>
                    <a:spcPct val="35000"/>
                  </a:spcAft>
                  <a:defRPr/>
                </a:pPr>
                <a:r>
                  <a:rPr kumimoji="0" lang="zh-CN" altLang="en-US" sz="2400" b="1" i="0" u="none" strike="noStrike" kern="1200" cap="none" spc="0" normalizeH="0" baseline="0" noProof="0" dirty="0" smtClean="0">
                    <a:ln>
                      <a:noFill/>
                    </a:ln>
                    <a:solidFill>
                      <a:srgbClr val="0303EB"/>
                    </a:solidFill>
                    <a:effectLst/>
                    <a:uLnTx/>
                    <a:uFillTx/>
                    <a:latin typeface="Perpetua"/>
                    <a:ea typeface="宋体"/>
                    <a:cs typeface="+mn-cs"/>
                  </a:rPr>
                  <a:t>计轴装置</a:t>
                </a:r>
                <a:endParaRPr kumimoji="0" lang="zh-CN" altLang="en-US" sz="2400" b="1" i="0" u="none" strike="noStrike" kern="1200" cap="none" spc="0" normalizeH="0" baseline="0" noProof="0" dirty="0">
                  <a:ln>
                    <a:noFill/>
                  </a:ln>
                  <a:solidFill>
                    <a:srgbClr val="0303EB"/>
                  </a:solidFill>
                  <a:effectLst/>
                  <a:uLnTx/>
                  <a:uFillTx/>
                  <a:latin typeface="Perpetua"/>
                  <a:ea typeface="宋体"/>
                  <a:cs typeface="+mn-cs"/>
                </a:endParaRPr>
              </a:p>
            </p:txBody>
          </p:sp>
        </p:grpSp>
      </p:grpSp>
      <p:sp>
        <p:nvSpPr>
          <p:cNvPr id="26" name="矩形 25"/>
          <p:cNvSpPr/>
          <p:nvPr/>
        </p:nvSpPr>
        <p:spPr>
          <a:xfrm>
            <a:off x="2905896" y="6172218"/>
            <a:ext cx="5715040" cy="584775"/>
          </a:xfrm>
          <a:prstGeom prst="rect">
            <a:avLst/>
          </a:prstGeom>
        </p:spPr>
        <p:txBody>
          <a:bodyPr wrap="square">
            <a:spAutoFit/>
          </a:bodyPr>
          <a:lstStyle/>
          <a:p>
            <a:r>
              <a:rPr lang="zh-CN" altLang="en-US" sz="3200" b="1" dirty="0" smtClean="0">
                <a:solidFill>
                  <a:srgbClr val="0303EB"/>
                </a:solidFill>
                <a:latin typeface="微软雅黑" pitchFamily="34" charset="-122"/>
                <a:ea typeface="微软雅黑" pitchFamily="34" charset="-122"/>
              </a:rPr>
              <a:t>站间能实现对列车追踪运行</a:t>
            </a:r>
            <a:endParaRPr lang="zh-CN" altLang="en-US" sz="3200" b="1" dirty="0">
              <a:solidFill>
                <a:srgbClr val="0303EB"/>
              </a:solidFill>
              <a:latin typeface="微软雅黑" pitchFamily="34" charset="-122"/>
              <a:ea typeface="微软雅黑" pitchFamily="34" charset="-122"/>
            </a:endParaRPr>
          </a:p>
        </p:txBody>
      </p:sp>
      <p:sp>
        <p:nvSpPr>
          <p:cNvPr id="27" name="矩形 26"/>
          <p:cNvSpPr/>
          <p:nvPr/>
        </p:nvSpPr>
        <p:spPr>
          <a:xfrm>
            <a:off x="4763284" y="5172086"/>
            <a:ext cx="5214974" cy="584775"/>
          </a:xfrm>
          <a:prstGeom prst="rect">
            <a:avLst/>
          </a:prstGeom>
        </p:spPr>
        <p:txBody>
          <a:bodyPr wrap="square">
            <a:spAutoFit/>
          </a:bodyPr>
          <a:lstStyle/>
          <a:p>
            <a:r>
              <a:rPr lang="zh-CN" altLang="en-US" sz="3200" b="1" dirty="0" smtClean="0">
                <a:latin typeface="微软雅黑" pitchFamily="34" charset="-122"/>
                <a:ea typeface="微软雅黑" pitchFamily="34" charset="-122"/>
              </a:rPr>
              <a:t>司机可以凭借车载信号行车</a:t>
            </a:r>
            <a:endParaRPr lang="zh-CN" altLang="en-US" sz="3200" b="1" dirty="0">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par>
                          <p:cTn id="7" fill="hold">
                            <p:stCondLst>
                              <p:cond delay="0"/>
                            </p:stCondLst>
                            <p:childTnLst>
                              <p:par>
                                <p:cTn id="8" presetID="2" presetClass="entr" presetSubtype="8" fill="hold" nodeType="after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500" fill="hold"/>
                                        <p:tgtEl>
                                          <p:spTgt spid="7"/>
                                        </p:tgtEl>
                                        <p:attrNameLst>
                                          <p:attrName>ppt_x</p:attrName>
                                        </p:attrNameLst>
                                      </p:cBhvr>
                                      <p:tavLst>
                                        <p:tav tm="0">
                                          <p:val>
                                            <p:strVal val="0-#ppt_w/2"/>
                                          </p:val>
                                        </p:tav>
                                        <p:tav tm="100000">
                                          <p:val>
                                            <p:strVal val="#ppt_x"/>
                                          </p:val>
                                        </p:tav>
                                      </p:tavLst>
                                    </p:anim>
                                    <p:anim calcmode="lin" valueType="num">
                                      <p:cBhvr additive="base">
                                        <p:cTn id="11" dur="500" fill="hold"/>
                                        <p:tgtEl>
                                          <p:spTgt spid="7"/>
                                        </p:tgtEl>
                                        <p:attrNameLst>
                                          <p:attrName>ppt_y</p:attrName>
                                        </p:attrNameLst>
                                      </p:cBhvr>
                                      <p:tavLst>
                                        <p:tav tm="0">
                                          <p:val>
                                            <p:strVal val="#ppt_y"/>
                                          </p:val>
                                        </p:tav>
                                        <p:tav tm="100000">
                                          <p:val>
                                            <p:strVal val="#ppt_y"/>
                                          </p:val>
                                        </p:tav>
                                      </p:tavLst>
                                    </p:anim>
                                  </p:childTnLst>
                                </p:cTn>
                              </p:par>
                            </p:childTnLst>
                          </p:cTn>
                        </p:par>
                        <p:par>
                          <p:cTn id="12" fill="hold">
                            <p:stCondLst>
                              <p:cond delay="500"/>
                            </p:stCondLst>
                            <p:childTnLst>
                              <p:par>
                                <p:cTn id="13" presetID="1" presetClass="entr" presetSubtype="0"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down)">
                                      <p:cBhvr>
                                        <p:cTn id="23" dur="500"/>
                                        <p:tgtEl>
                                          <p:spTgt spid="27"/>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wipe(down)">
                                      <p:cBhvr>
                                        <p:cTn id="2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2771146"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4.2.1  </a:t>
            </a:r>
            <a:r>
              <a:rPr lang="zh-CN" altLang="en-US" sz="2800" b="1" dirty="0" smtClean="0">
                <a:solidFill>
                  <a:srgbClr val="0070C0"/>
                </a:solidFill>
                <a:latin typeface="微软雅黑" pitchFamily="34" charset="-122"/>
                <a:ea typeface="微软雅黑" pitchFamily="34" charset="-122"/>
                <a:sym typeface="Arial" pitchFamily="34" charset="0"/>
              </a:rPr>
              <a:t>固定闭塞</a:t>
            </a:r>
            <a:endParaRPr lang="zh-CN" altLang="en-US" sz="2800" dirty="0">
              <a:solidFill>
                <a:srgbClr val="0070C0"/>
              </a:solidFill>
            </a:endParaRPr>
          </a:p>
        </p:txBody>
      </p:sp>
      <p:grpSp>
        <p:nvGrpSpPr>
          <p:cNvPr id="3" name="组合 2"/>
          <p:cNvGrpSpPr/>
          <p:nvPr/>
        </p:nvGrpSpPr>
        <p:grpSpPr>
          <a:xfrm>
            <a:off x="691318" y="1242996"/>
            <a:ext cx="5409478" cy="461665"/>
            <a:chOff x="548443" y="1281397"/>
            <a:chExt cx="5409478"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4980851" cy="461665"/>
            </a:xfrm>
            <a:prstGeom prst="rect">
              <a:avLst/>
            </a:prstGeom>
          </p:spPr>
          <p:txBody>
            <a:bodyPr wrap="none">
              <a:spAutoFit/>
            </a:bodyPr>
            <a:lstStyle/>
            <a:p>
              <a:r>
                <a:rPr lang="en-US" altLang="zh-CN" sz="2400" b="1" dirty="0" smtClean="0"/>
                <a:t>1</a:t>
              </a:r>
              <a:r>
                <a:rPr lang="zh-CN" altLang="en-US" sz="2400" b="1" dirty="0" smtClean="0"/>
                <a:t>、固定闭塞原理概述</a:t>
              </a:r>
              <a:r>
                <a:rPr lang="zh-CN" altLang="en-US" sz="2400" b="1" dirty="0" smtClean="0">
                  <a:solidFill>
                    <a:srgbClr val="0303EB"/>
                  </a:solidFill>
                </a:rPr>
                <a:t>（讨论分析）</a:t>
              </a:r>
              <a:endParaRPr lang="zh-CN" altLang="en-US" sz="2400" b="1" dirty="0">
                <a:solidFill>
                  <a:srgbClr val="0303EB"/>
                </a:solidFill>
              </a:endParaRPr>
            </a:p>
          </p:txBody>
        </p:sp>
      </p:grpSp>
      <p:grpSp>
        <p:nvGrpSpPr>
          <p:cNvPr id="7" name="组合 6"/>
          <p:cNvGrpSpPr/>
          <p:nvPr/>
        </p:nvGrpSpPr>
        <p:grpSpPr>
          <a:xfrm>
            <a:off x="977070" y="1743062"/>
            <a:ext cx="7164631" cy="2272439"/>
            <a:chOff x="1204686" y="2559602"/>
            <a:chExt cx="7164631" cy="2272439"/>
          </a:xfrm>
        </p:grpSpPr>
        <p:cxnSp>
          <p:nvCxnSpPr>
            <p:cNvPr id="8" name="直接连接符 7"/>
            <p:cNvCxnSpPr/>
            <p:nvPr/>
          </p:nvCxnSpPr>
          <p:spPr>
            <a:xfrm>
              <a:off x="1214414" y="3286124"/>
              <a:ext cx="7154903"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9" name="组合 103"/>
            <p:cNvGrpSpPr/>
            <p:nvPr/>
          </p:nvGrpSpPr>
          <p:grpSpPr>
            <a:xfrm>
              <a:off x="1654145" y="3000372"/>
              <a:ext cx="428628" cy="285752"/>
              <a:chOff x="1582707" y="2285992"/>
              <a:chExt cx="682172" cy="285752"/>
            </a:xfrm>
          </p:grpSpPr>
          <p:sp>
            <p:nvSpPr>
              <p:cNvPr id="26" name="椭圆 25"/>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107"/>
            <p:cNvGrpSpPr/>
            <p:nvPr/>
          </p:nvGrpSpPr>
          <p:grpSpPr>
            <a:xfrm>
              <a:off x="6797681" y="3000372"/>
              <a:ext cx="428628" cy="285752"/>
              <a:chOff x="1582707" y="2285992"/>
              <a:chExt cx="682172" cy="285752"/>
            </a:xfrm>
          </p:grpSpPr>
          <p:sp>
            <p:nvSpPr>
              <p:cNvPr id="23" name="椭圆 22"/>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24"/>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任意多边形 10"/>
            <p:cNvSpPr/>
            <p:nvPr/>
          </p:nvSpPr>
          <p:spPr>
            <a:xfrm>
              <a:off x="2219325" y="3233738"/>
              <a:ext cx="0" cy="104775"/>
            </a:xfrm>
            <a:custGeom>
              <a:avLst/>
              <a:gdLst>
                <a:gd name="connsiteX0" fmla="*/ 0 w 0"/>
                <a:gd name="connsiteY0" fmla="*/ 0 h 104775"/>
                <a:gd name="connsiteX1" fmla="*/ 0 w 0"/>
                <a:gd name="connsiteY1" fmla="*/ 104775 h 104775"/>
              </a:gdLst>
              <a:ahLst/>
              <a:cxnLst>
                <a:cxn ang="0">
                  <a:pos x="connsiteX0" y="connsiteY0"/>
                </a:cxn>
                <a:cxn ang="0">
                  <a:pos x="connsiteX1" y="connsiteY1"/>
                </a:cxn>
              </a:cxnLst>
              <a:rect l="l" t="t" r="r" b="b"/>
              <a:pathLst>
                <a:path h="104775">
                  <a:moveTo>
                    <a:pt x="0" y="0"/>
                  </a:moveTo>
                  <a:lnTo>
                    <a:pt x="0" y="104775"/>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12" name="直接箭头连接符 11"/>
            <p:cNvCxnSpPr/>
            <p:nvPr/>
          </p:nvCxnSpPr>
          <p:spPr>
            <a:xfrm rot="10800000" flipH="1" flipV="1">
              <a:off x="4225913" y="2988230"/>
              <a:ext cx="1571636" cy="1588"/>
            </a:xfrm>
            <a:prstGeom prst="straightConnector1">
              <a:avLst/>
            </a:prstGeom>
            <a:ln w="28575">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4633710" y="2559602"/>
              <a:ext cx="955711" cy="369332"/>
            </a:xfrm>
            <a:prstGeom prst="rect">
              <a:avLst/>
            </a:prstGeom>
          </p:spPr>
          <p:txBody>
            <a:bodyPr wrap="none">
              <a:spAutoFit/>
            </a:bodyPr>
            <a:lstStyle/>
            <a:p>
              <a:pPr algn="ctr"/>
              <a:r>
                <a:rPr lang="zh-CN" altLang="en-US" dirty="0" smtClean="0"/>
                <a:t> </a:t>
              </a:r>
              <a:r>
                <a:rPr lang="zh-CN" altLang="en-US" sz="1400" dirty="0" smtClean="0"/>
                <a:t>运行方向</a:t>
              </a:r>
              <a:endParaRPr lang="zh-CN" altLang="en-US" sz="1400" dirty="0"/>
            </a:p>
          </p:txBody>
        </p:sp>
        <p:sp>
          <p:nvSpPr>
            <p:cNvPr id="14" name="任意多边形 13"/>
            <p:cNvSpPr/>
            <p:nvPr/>
          </p:nvSpPr>
          <p:spPr>
            <a:xfrm>
              <a:off x="1225517" y="4786322"/>
              <a:ext cx="7143800" cy="45719"/>
            </a:xfrm>
            <a:custGeom>
              <a:avLst/>
              <a:gdLst>
                <a:gd name="connsiteX0" fmla="*/ 0 w 5791200"/>
                <a:gd name="connsiteY0" fmla="*/ 0 h 0"/>
                <a:gd name="connsiteX1" fmla="*/ 5791200 w 5791200"/>
                <a:gd name="connsiteY1" fmla="*/ 0 h 0"/>
              </a:gdLst>
              <a:ahLst/>
              <a:cxnLst>
                <a:cxn ang="0">
                  <a:pos x="connsiteX0" y="connsiteY0"/>
                </a:cxn>
                <a:cxn ang="0">
                  <a:pos x="connsiteX1" y="connsiteY1"/>
                </a:cxn>
              </a:cxnLst>
              <a:rect l="l" t="t" r="r" b="b"/>
              <a:pathLst>
                <a:path w="5791200">
                  <a:moveTo>
                    <a:pt x="0" y="0"/>
                  </a:moveTo>
                  <a:lnTo>
                    <a:pt x="5791200" y="0"/>
                  </a:ln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 name="任意多边形 14"/>
            <p:cNvSpPr/>
            <p:nvPr/>
          </p:nvSpPr>
          <p:spPr>
            <a:xfrm>
              <a:off x="2220686" y="3280229"/>
              <a:ext cx="0" cy="1509485"/>
            </a:xfrm>
            <a:custGeom>
              <a:avLst/>
              <a:gdLst>
                <a:gd name="connsiteX0" fmla="*/ 0 w 0"/>
                <a:gd name="connsiteY0" fmla="*/ 0 h 1509485"/>
                <a:gd name="connsiteX1" fmla="*/ 0 w 0"/>
                <a:gd name="connsiteY1" fmla="*/ 1509485 h 1509485"/>
              </a:gdLst>
              <a:ahLst/>
              <a:cxnLst>
                <a:cxn ang="0">
                  <a:pos x="connsiteX0" y="connsiteY0"/>
                </a:cxn>
                <a:cxn ang="0">
                  <a:pos x="connsiteX1" y="connsiteY1"/>
                </a:cxn>
              </a:cxnLst>
              <a:rect l="l" t="t" r="r" b="b"/>
              <a:pathLst>
                <a:path h="1509485">
                  <a:moveTo>
                    <a:pt x="0" y="0"/>
                  </a:moveTo>
                  <a:lnTo>
                    <a:pt x="0" y="1509485"/>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任意多边形 15"/>
            <p:cNvSpPr/>
            <p:nvPr/>
          </p:nvSpPr>
          <p:spPr>
            <a:xfrm>
              <a:off x="3294743" y="3236686"/>
              <a:ext cx="0" cy="1567543"/>
            </a:xfrm>
            <a:custGeom>
              <a:avLst/>
              <a:gdLst>
                <a:gd name="connsiteX0" fmla="*/ 0 w 0"/>
                <a:gd name="connsiteY0" fmla="*/ 0 h 1567543"/>
                <a:gd name="connsiteX1" fmla="*/ 0 w 0"/>
                <a:gd name="connsiteY1" fmla="*/ 1567543 h 1567543"/>
              </a:gdLst>
              <a:ahLst/>
              <a:cxnLst>
                <a:cxn ang="0">
                  <a:pos x="connsiteX0" y="connsiteY0"/>
                </a:cxn>
                <a:cxn ang="0">
                  <a:pos x="connsiteX1" y="connsiteY1"/>
                </a:cxn>
              </a:cxnLst>
              <a:rect l="l" t="t" r="r" b="b"/>
              <a:pathLst>
                <a:path h="1567543">
                  <a:moveTo>
                    <a:pt x="0" y="0"/>
                  </a:moveTo>
                  <a:lnTo>
                    <a:pt x="0" y="1567543"/>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任意多边形 16"/>
            <p:cNvSpPr/>
            <p:nvPr/>
          </p:nvSpPr>
          <p:spPr>
            <a:xfrm>
              <a:off x="4426857" y="3222171"/>
              <a:ext cx="0" cy="1596572"/>
            </a:xfrm>
            <a:custGeom>
              <a:avLst/>
              <a:gdLst>
                <a:gd name="connsiteX0" fmla="*/ 0 w 0"/>
                <a:gd name="connsiteY0" fmla="*/ 0 h 1596572"/>
                <a:gd name="connsiteX1" fmla="*/ 0 w 0"/>
                <a:gd name="connsiteY1" fmla="*/ 1596572 h 1596572"/>
              </a:gdLst>
              <a:ahLst/>
              <a:cxnLst>
                <a:cxn ang="0">
                  <a:pos x="connsiteX0" y="connsiteY0"/>
                </a:cxn>
                <a:cxn ang="0">
                  <a:pos x="connsiteX1" y="connsiteY1"/>
                </a:cxn>
              </a:cxnLst>
              <a:rect l="l" t="t" r="r" b="b"/>
              <a:pathLst>
                <a:path h="1596572">
                  <a:moveTo>
                    <a:pt x="0" y="0"/>
                  </a:moveTo>
                  <a:lnTo>
                    <a:pt x="0" y="1596572"/>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任意多边形 17"/>
            <p:cNvSpPr/>
            <p:nvPr/>
          </p:nvSpPr>
          <p:spPr>
            <a:xfrm>
              <a:off x="5515429" y="3222171"/>
              <a:ext cx="0" cy="1582058"/>
            </a:xfrm>
            <a:custGeom>
              <a:avLst/>
              <a:gdLst>
                <a:gd name="connsiteX0" fmla="*/ 0 w 0"/>
                <a:gd name="connsiteY0" fmla="*/ 0 h 1582058"/>
                <a:gd name="connsiteX1" fmla="*/ 0 w 0"/>
                <a:gd name="connsiteY1" fmla="*/ 1582058 h 1582058"/>
              </a:gdLst>
              <a:ahLst/>
              <a:cxnLst>
                <a:cxn ang="0">
                  <a:pos x="connsiteX0" y="connsiteY0"/>
                </a:cxn>
                <a:cxn ang="0">
                  <a:pos x="connsiteX1" y="connsiteY1"/>
                </a:cxn>
              </a:cxnLst>
              <a:rect l="l" t="t" r="r" b="b"/>
              <a:pathLst>
                <a:path h="1582058">
                  <a:moveTo>
                    <a:pt x="0" y="0"/>
                  </a:moveTo>
                  <a:lnTo>
                    <a:pt x="0" y="1582058"/>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任意多边形 18"/>
            <p:cNvSpPr/>
            <p:nvPr/>
          </p:nvSpPr>
          <p:spPr>
            <a:xfrm>
              <a:off x="6633029" y="3207657"/>
              <a:ext cx="0" cy="1567543"/>
            </a:xfrm>
            <a:custGeom>
              <a:avLst/>
              <a:gdLst>
                <a:gd name="connsiteX0" fmla="*/ 0 w 0"/>
                <a:gd name="connsiteY0" fmla="*/ 0 h 1567543"/>
                <a:gd name="connsiteX1" fmla="*/ 0 w 0"/>
                <a:gd name="connsiteY1" fmla="*/ 1567543 h 1567543"/>
              </a:gdLst>
              <a:ahLst/>
              <a:cxnLst>
                <a:cxn ang="0">
                  <a:pos x="connsiteX0" y="connsiteY0"/>
                </a:cxn>
                <a:cxn ang="0">
                  <a:pos x="connsiteX1" y="connsiteY1"/>
                </a:cxn>
              </a:cxnLst>
              <a:rect l="l" t="t" r="r" b="b"/>
              <a:pathLst>
                <a:path h="1567543">
                  <a:moveTo>
                    <a:pt x="0" y="0"/>
                  </a:moveTo>
                  <a:lnTo>
                    <a:pt x="0" y="1567543"/>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0" name="任意多边形 19"/>
            <p:cNvSpPr/>
            <p:nvPr/>
          </p:nvSpPr>
          <p:spPr>
            <a:xfrm>
              <a:off x="1204686" y="3947886"/>
              <a:ext cx="4310743" cy="841828"/>
            </a:xfrm>
            <a:custGeom>
              <a:avLst/>
              <a:gdLst>
                <a:gd name="connsiteX0" fmla="*/ 0 w 4310743"/>
                <a:gd name="connsiteY0" fmla="*/ 0 h 841828"/>
                <a:gd name="connsiteX1" fmla="*/ 2090057 w 4310743"/>
                <a:gd name="connsiteY1" fmla="*/ 0 h 841828"/>
                <a:gd name="connsiteX2" fmla="*/ 2090057 w 4310743"/>
                <a:gd name="connsiteY2" fmla="*/ 246743 h 841828"/>
                <a:gd name="connsiteX3" fmla="*/ 3222171 w 4310743"/>
                <a:gd name="connsiteY3" fmla="*/ 246743 h 841828"/>
                <a:gd name="connsiteX4" fmla="*/ 3222171 w 4310743"/>
                <a:gd name="connsiteY4" fmla="*/ 508000 h 841828"/>
                <a:gd name="connsiteX5" fmla="*/ 4310743 w 4310743"/>
                <a:gd name="connsiteY5" fmla="*/ 508000 h 841828"/>
                <a:gd name="connsiteX6" fmla="*/ 4310743 w 4310743"/>
                <a:gd name="connsiteY6" fmla="*/ 841828 h 841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10743" h="841828">
                  <a:moveTo>
                    <a:pt x="0" y="0"/>
                  </a:moveTo>
                  <a:lnTo>
                    <a:pt x="2090057" y="0"/>
                  </a:lnTo>
                  <a:lnTo>
                    <a:pt x="2090057" y="246743"/>
                  </a:lnTo>
                  <a:lnTo>
                    <a:pt x="3222171" y="246743"/>
                  </a:lnTo>
                  <a:lnTo>
                    <a:pt x="3222171" y="508000"/>
                  </a:lnTo>
                  <a:lnTo>
                    <a:pt x="4310743" y="508000"/>
                  </a:lnTo>
                  <a:lnTo>
                    <a:pt x="4310743" y="841828"/>
                  </a:ln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1" name="矩形 20"/>
            <p:cNvSpPr/>
            <p:nvPr/>
          </p:nvSpPr>
          <p:spPr>
            <a:xfrm>
              <a:off x="1225517" y="3571876"/>
              <a:ext cx="340158" cy="369332"/>
            </a:xfrm>
            <a:prstGeom prst="rect">
              <a:avLst/>
            </a:prstGeom>
          </p:spPr>
          <p:txBody>
            <a:bodyPr wrap="none">
              <a:spAutoFit/>
            </a:bodyPr>
            <a:lstStyle/>
            <a:p>
              <a:pPr algn="ctr"/>
              <a:r>
                <a:rPr lang="zh-CN" altLang="en-US" dirty="0" smtClean="0"/>
                <a:t> </a:t>
              </a:r>
              <a:r>
                <a:rPr lang="en-US" altLang="zh-CN" sz="1400" dirty="0" smtClean="0"/>
                <a:t>V</a:t>
              </a:r>
              <a:endParaRPr lang="zh-CN" altLang="en-US" sz="1400" dirty="0"/>
            </a:p>
          </p:txBody>
        </p:sp>
        <p:sp>
          <p:nvSpPr>
            <p:cNvPr id="22" name="矩形 21"/>
            <p:cNvSpPr/>
            <p:nvPr/>
          </p:nvSpPr>
          <p:spPr>
            <a:xfrm>
              <a:off x="5562404" y="4345552"/>
              <a:ext cx="955710" cy="369332"/>
            </a:xfrm>
            <a:prstGeom prst="rect">
              <a:avLst/>
            </a:prstGeom>
          </p:spPr>
          <p:txBody>
            <a:bodyPr wrap="none">
              <a:spAutoFit/>
            </a:bodyPr>
            <a:lstStyle/>
            <a:p>
              <a:pPr algn="ctr"/>
              <a:r>
                <a:rPr lang="zh-CN" altLang="en-US" dirty="0" smtClean="0"/>
                <a:t> </a:t>
              </a:r>
              <a:r>
                <a:rPr lang="zh-CN" altLang="en-US" sz="1400" dirty="0" smtClean="0"/>
                <a:t>保护区段</a:t>
              </a:r>
              <a:endParaRPr lang="zh-CN" altLang="en-US" sz="1400" dirty="0"/>
            </a:p>
          </p:txBody>
        </p:sp>
      </p:grpSp>
      <p:grpSp>
        <p:nvGrpSpPr>
          <p:cNvPr id="30" name="组合 29"/>
          <p:cNvGrpSpPr/>
          <p:nvPr/>
        </p:nvGrpSpPr>
        <p:grpSpPr>
          <a:xfrm>
            <a:off x="977070" y="4457706"/>
            <a:ext cx="7154903" cy="2286016"/>
            <a:chOff x="1214414" y="2546025"/>
            <a:chExt cx="7154903" cy="2286016"/>
          </a:xfrm>
        </p:grpSpPr>
        <p:cxnSp>
          <p:nvCxnSpPr>
            <p:cNvPr id="31" name="直接连接符 30"/>
            <p:cNvCxnSpPr/>
            <p:nvPr/>
          </p:nvCxnSpPr>
          <p:spPr>
            <a:xfrm>
              <a:off x="1214414" y="3286124"/>
              <a:ext cx="7154903"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2" name="组合 103"/>
            <p:cNvGrpSpPr/>
            <p:nvPr/>
          </p:nvGrpSpPr>
          <p:grpSpPr>
            <a:xfrm>
              <a:off x="1654145" y="3000372"/>
              <a:ext cx="428628" cy="285752"/>
              <a:chOff x="1582707" y="2285992"/>
              <a:chExt cx="682172" cy="285752"/>
            </a:xfrm>
          </p:grpSpPr>
          <p:sp>
            <p:nvSpPr>
              <p:cNvPr id="51" name="椭圆 50"/>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任意多边形 52"/>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 name="组合 107"/>
            <p:cNvGrpSpPr/>
            <p:nvPr/>
          </p:nvGrpSpPr>
          <p:grpSpPr>
            <a:xfrm>
              <a:off x="6154739" y="3000372"/>
              <a:ext cx="428628" cy="285752"/>
              <a:chOff x="1582707" y="2285992"/>
              <a:chExt cx="682172" cy="285752"/>
            </a:xfrm>
          </p:grpSpPr>
          <p:sp>
            <p:nvSpPr>
              <p:cNvPr id="48" name="椭圆 47"/>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任意多边形 49"/>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4" name="任意多边形 33"/>
            <p:cNvSpPr/>
            <p:nvPr/>
          </p:nvSpPr>
          <p:spPr>
            <a:xfrm>
              <a:off x="2219325" y="3233738"/>
              <a:ext cx="0" cy="104775"/>
            </a:xfrm>
            <a:custGeom>
              <a:avLst/>
              <a:gdLst>
                <a:gd name="connsiteX0" fmla="*/ 0 w 0"/>
                <a:gd name="connsiteY0" fmla="*/ 0 h 104775"/>
                <a:gd name="connsiteX1" fmla="*/ 0 w 0"/>
                <a:gd name="connsiteY1" fmla="*/ 104775 h 104775"/>
              </a:gdLst>
              <a:ahLst/>
              <a:cxnLst>
                <a:cxn ang="0">
                  <a:pos x="connsiteX0" y="connsiteY0"/>
                </a:cxn>
                <a:cxn ang="0">
                  <a:pos x="connsiteX1" y="connsiteY1"/>
                </a:cxn>
              </a:cxnLst>
              <a:rect l="l" t="t" r="r" b="b"/>
              <a:pathLst>
                <a:path h="104775">
                  <a:moveTo>
                    <a:pt x="0" y="0"/>
                  </a:moveTo>
                  <a:lnTo>
                    <a:pt x="0" y="104775"/>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35" name="直接箭头连接符 34"/>
            <p:cNvCxnSpPr/>
            <p:nvPr/>
          </p:nvCxnSpPr>
          <p:spPr>
            <a:xfrm rot="10800000" flipH="1" flipV="1">
              <a:off x="4225913" y="2988230"/>
              <a:ext cx="1571636" cy="1588"/>
            </a:xfrm>
            <a:prstGeom prst="straightConnector1">
              <a:avLst/>
            </a:prstGeom>
            <a:ln w="28575">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36" name="矩形 35"/>
            <p:cNvSpPr/>
            <p:nvPr/>
          </p:nvSpPr>
          <p:spPr>
            <a:xfrm>
              <a:off x="4572000" y="2546025"/>
              <a:ext cx="955711" cy="369332"/>
            </a:xfrm>
            <a:prstGeom prst="rect">
              <a:avLst/>
            </a:prstGeom>
          </p:spPr>
          <p:txBody>
            <a:bodyPr wrap="none">
              <a:spAutoFit/>
            </a:bodyPr>
            <a:lstStyle/>
            <a:p>
              <a:pPr algn="ctr"/>
              <a:r>
                <a:rPr lang="zh-CN" altLang="en-US" dirty="0" smtClean="0"/>
                <a:t> </a:t>
              </a:r>
              <a:r>
                <a:rPr lang="zh-CN" altLang="en-US" sz="1400" dirty="0" smtClean="0"/>
                <a:t>运行方向</a:t>
              </a:r>
              <a:endParaRPr lang="zh-CN" altLang="en-US" sz="1400" dirty="0"/>
            </a:p>
          </p:txBody>
        </p:sp>
        <p:sp>
          <p:nvSpPr>
            <p:cNvPr id="37" name="任意多边形 36"/>
            <p:cNvSpPr/>
            <p:nvPr/>
          </p:nvSpPr>
          <p:spPr>
            <a:xfrm>
              <a:off x="1225517" y="4786322"/>
              <a:ext cx="7143800" cy="45719"/>
            </a:xfrm>
            <a:custGeom>
              <a:avLst/>
              <a:gdLst>
                <a:gd name="connsiteX0" fmla="*/ 0 w 5791200"/>
                <a:gd name="connsiteY0" fmla="*/ 0 h 0"/>
                <a:gd name="connsiteX1" fmla="*/ 5791200 w 5791200"/>
                <a:gd name="connsiteY1" fmla="*/ 0 h 0"/>
              </a:gdLst>
              <a:ahLst/>
              <a:cxnLst>
                <a:cxn ang="0">
                  <a:pos x="connsiteX0" y="connsiteY0"/>
                </a:cxn>
                <a:cxn ang="0">
                  <a:pos x="connsiteX1" y="connsiteY1"/>
                </a:cxn>
              </a:cxnLst>
              <a:rect l="l" t="t" r="r" b="b"/>
              <a:pathLst>
                <a:path w="5791200">
                  <a:moveTo>
                    <a:pt x="0" y="0"/>
                  </a:moveTo>
                  <a:lnTo>
                    <a:pt x="5791200" y="0"/>
                  </a:ln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8" name="任意多边形 37"/>
            <p:cNvSpPr/>
            <p:nvPr/>
          </p:nvSpPr>
          <p:spPr>
            <a:xfrm>
              <a:off x="2220686" y="3280229"/>
              <a:ext cx="0" cy="1509485"/>
            </a:xfrm>
            <a:custGeom>
              <a:avLst/>
              <a:gdLst>
                <a:gd name="connsiteX0" fmla="*/ 0 w 0"/>
                <a:gd name="connsiteY0" fmla="*/ 0 h 1509485"/>
                <a:gd name="connsiteX1" fmla="*/ 0 w 0"/>
                <a:gd name="connsiteY1" fmla="*/ 1509485 h 1509485"/>
              </a:gdLst>
              <a:ahLst/>
              <a:cxnLst>
                <a:cxn ang="0">
                  <a:pos x="connsiteX0" y="connsiteY0"/>
                </a:cxn>
                <a:cxn ang="0">
                  <a:pos x="connsiteX1" y="connsiteY1"/>
                </a:cxn>
              </a:cxnLst>
              <a:rect l="l" t="t" r="r" b="b"/>
              <a:pathLst>
                <a:path h="1509485">
                  <a:moveTo>
                    <a:pt x="0" y="0"/>
                  </a:moveTo>
                  <a:lnTo>
                    <a:pt x="0" y="1509485"/>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9" name="任意多边形 38"/>
            <p:cNvSpPr/>
            <p:nvPr/>
          </p:nvSpPr>
          <p:spPr>
            <a:xfrm>
              <a:off x="3294743" y="3236686"/>
              <a:ext cx="0" cy="1567543"/>
            </a:xfrm>
            <a:custGeom>
              <a:avLst/>
              <a:gdLst>
                <a:gd name="connsiteX0" fmla="*/ 0 w 0"/>
                <a:gd name="connsiteY0" fmla="*/ 0 h 1567543"/>
                <a:gd name="connsiteX1" fmla="*/ 0 w 0"/>
                <a:gd name="connsiteY1" fmla="*/ 1567543 h 1567543"/>
              </a:gdLst>
              <a:ahLst/>
              <a:cxnLst>
                <a:cxn ang="0">
                  <a:pos x="connsiteX0" y="connsiteY0"/>
                </a:cxn>
                <a:cxn ang="0">
                  <a:pos x="connsiteX1" y="connsiteY1"/>
                </a:cxn>
              </a:cxnLst>
              <a:rect l="l" t="t" r="r" b="b"/>
              <a:pathLst>
                <a:path h="1567543">
                  <a:moveTo>
                    <a:pt x="0" y="0"/>
                  </a:moveTo>
                  <a:lnTo>
                    <a:pt x="0" y="1567543"/>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0" name="任意多边形 39"/>
            <p:cNvSpPr/>
            <p:nvPr/>
          </p:nvSpPr>
          <p:spPr>
            <a:xfrm>
              <a:off x="4426857" y="3222171"/>
              <a:ext cx="0" cy="1596572"/>
            </a:xfrm>
            <a:custGeom>
              <a:avLst/>
              <a:gdLst>
                <a:gd name="connsiteX0" fmla="*/ 0 w 0"/>
                <a:gd name="connsiteY0" fmla="*/ 0 h 1596572"/>
                <a:gd name="connsiteX1" fmla="*/ 0 w 0"/>
                <a:gd name="connsiteY1" fmla="*/ 1596572 h 1596572"/>
              </a:gdLst>
              <a:ahLst/>
              <a:cxnLst>
                <a:cxn ang="0">
                  <a:pos x="connsiteX0" y="connsiteY0"/>
                </a:cxn>
                <a:cxn ang="0">
                  <a:pos x="connsiteX1" y="connsiteY1"/>
                </a:cxn>
              </a:cxnLst>
              <a:rect l="l" t="t" r="r" b="b"/>
              <a:pathLst>
                <a:path h="1596572">
                  <a:moveTo>
                    <a:pt x="0" y="0"/>
                  </a:moveTo>
                  <a:lnTo>
                    <a:pt x="0" y="1596572"/>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1" name="任意多边形 40"/>
            <p:cNvSpPr/>
            <p:nvPr/>
          </p:nvSpPr>
          <p:spPr>
            <a:xfrm>
              <a:off x="5515429" y="3222171"/>
              <a:ext cx="0" cy="1582058"/>
            </a:xfrm>
            <a:custGeom>
              <a:avLst/>
              <a:gdLst>
                <a:gd name="connsiteX0" fmla="*/ 0 w 0"/>
                <a:gd name="connsiteY0" fmla="*/ 0 h 1582058"/>
                <a:gd name="connsiteX1" fmla="*/ 0 w 0"/>
                <a:gd name="connsiteY1" fmla="*/ 1582058 h 1582058"/>
              </a:gdLst>
              <a:ahLst/>
              <a:cxnLst>
                <a:cxn ang="0">
                  <a:pos x="connsiteX0" y="connsiteY0"/>
                </a:cxn>
                <a:cxn ang="0">
                  <a:pos x="connsiteX1" y="connsiteY1"/>
                </a:cxn>
              </a:cxnLst>
              <a:rect l="l" t="t" r="r" b="b"/>
              <a:pathLst>
                <a:path h="1582058">
                  <a:moveTo>
                    <a:pt x="0" y="0"/>
                  </a:moveTo>
                  <a:lnTo>
                    <a:pt x="0" y="1582058"/>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2" name="任意多边形 41"/>
            <p:cNvSpPr/>
            <p:nvPr/>
          </p:nvSpPr>
          <p:spPr>
            <a:xfrm>
              <a:off x="6633029" y="3207657"/>
              <a:ext cx="0" cy="1567543"/>
            </a:xfrm>
            <a:custGeom>
              <a:avLst/>
              <a:gdLst>
                <a:gd name="connsiteX0" fmla="*/ 0 w 0"/>
                <a:gd name="connsiteY0" fmla="*/ 0 h 1567543"/>
                <a:gd name="connsiteX1" fmla="*/ 0 w 0"/>
                <a:gd name="connsiteY1" fmla="*/ 1567543 h 1567543"/>
              </a:gdLst>
              <a:ahLst/>
              <a:cxnLst>
                <a:cxn ang="0">
                  <a:pos x="connsiteX0" y="connsiteY0"/>
                </a:cxn>
                <a:cxn ang="0">
                  <a:pos x="connsiteX1" y="connsiteY1"/>
                </a:cxn>
              </a:cxnLst>
              <a:rect l="l" t="t" r="r" b="b"/>
              <a:pathLst>
                <a:path h="1567543">
                  <a:moveTo>
                    <a:pt x="0" y="0"/>
                  </a:moveTo>
                  <a:lnTo>
                    <a:pt x="0" y="1567543"/>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3" name="矩形 42"/>
            <p:cNvSpPr/>
            <p:nvPr/>
          </p:nvSpPr>
          <p:spPr>
            <a:xfrm>
              <a:off x="1225517" y="3571876"/>
              <a:ext cx="340158" cy="369332"/>
            </a:xfrm>
            <a:prstGeom prst="rect">
              <a:avLst/>
            </a:prstGeom>
          </p:spPr>
          <p:txBody>
            <a:bodyPr wrap="none">
              <a:spAutoFit/>
            </a:bodyPr>
            <a:lstStyle/>
            <a:p>
              <a:pPr algn="ctr"/>
              <a:r>
                <a:rPr lang="zh-CN" altLang="en-US" dirty="0" smtClean="0"/>
                <a:t> </a:t>
              </a:r>
              <a:r>
                <a:rPr lang="en-US" altLang="zh-CN" sz="1400" dirty="0" smtClean="0"/>
                <a:t>V</a:t>
              </a:r>
              <a:endParaRPr lang="zh-CN" altLang="en-US" sz="1400" dirty="0"/>
            </a:p>
          </p:txBody>
        </p:sp>
        <p:sp>
          <p:nvSpPr>
            <p:cNvPr id="44" name="任意多边形 43"/>
            <p:cNvSpPr/>
            <p:nvPr/>
          </p:nvSpPr>
          <p:spPr>
            <a:xfrm>
              <a:off x="2214563" y="3938588"/>
              <a:ext cx="1081087" cy="247650"/>
            </a:xfrm>
            <a:custGeom>
              <a:avLst/>
              <a:gdLst>
                <a:gd name="connsiteX0" fmla="*/ 0 w 1081087"/>
                <a:gd name="connsiteY0" fmla="*/ 0 h 247650"/>
                <a:gd name="connsiteX1" fmla="*/ 538162 w 1081087"/>
                <a:gd name="connsiteY1" fmla="*/ 23812 h 247650"/>
                <a:gd name="connsiteX2" fmla="*/ 900112 w 1081087"/>
                <a:gd name="connsiteY2" fmla="*/ 104775 h 247650"/>
                <a:gd name="connsiteX3" fmla="*/ 1081087 w 1081087"/>
                <a:gd name="connsiteY3" fmla="*/ 247650 h 247650"/>
              </a:gdLst>
              <a:ahLst/>
              <a:cxnLst>
                <a:cxn ang="0">
                  <a:pos x="connsiteX0" y="connsiteY0"/>
                </a:cxn>
                <a:cxn ang="0">
                  <a:pos x="connsiteX1" y="connsiteY1"/>
                </a:cxn>
                <a:cxn ang="0">
                  <a:pos x="connsiteX2" y="connsiteY2"/>
                </a:cxn>
                <a:cxn ang="0">
                  <a:pos x="connsiteX3" y="connsiteY3"/>
                </a:cxn>
              </a:cxnLst>
              <a:rect l="l" t="t" r="r" b="b"/>
              <a:pathLst>
                <a:path w="1081087" h="247650">
                  <a:moveTo>
                    <a:pt x="0" y="0"/>
                  </a:moveTo>
                  <a:cubicBezTo>
                    <a:pt x="194071" y="3175"/>
                    <a:pt x="388143" y="6350"/>
                    <a:pt x="538162" y="23812"/>
                  </a:cubicBezTo>
                  <a:cubicBezTo>
                    <a:pt x="688181" y="41274"/>
                    <a:pt x="809624" y="67469"/>
                    <a:pt x="900112" y="104775"/>
                  </a:cubicBezTo>
                  <a:cubicBezTo>
                    <a:pt x="990600" y="142081"/>
                    <a:pt x="1035843" y="194865"/>
                    <a:pt x="1081087" y="24765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5" name="任意多边形 44"/>
            <p:cNvSpPr/>
            <p:nvPr/>
          </p:nvSpPr>
          <p:spPr>
            <a:xfrm>
              <a:off x="3281363" y="4191000"/>
              <a:ext cx="1152525" cy="266700"/>
            </a:xfrm>
            <a:custGeom>
              <a:avLst/>
              <a:gdLst>
                <a:gd name="connsiteX0" fmla="*/ 0 w 1152525"/>
                <a:gd name="connsiteY0" fmla="*/ 0 h 266700"/>
                <a:gd name="connsiteX1" fmla="*/ 495300 w 1152525"/>
                <a:gd name="connsiteY1" fmla="*/ 33338 h 266700"/>
                <a:gd name="connsiteX2" fmla="*/ 938212 w 1152525"/>
                <a:gd name="connsiteY2" fmla="*/ 123825 h 266700"/>
                <a:gd name="connsiteX3" fmla="*/ 1152525 w 1152525"/>
                <a:gd name="connsiteY3" fmla="*/ 266700 h 266700"/>
              </a:gdLst>
              <a:ahLst/>
              <a:cxnLst>
                <a:cxn ang="0">
                  <a:pos x="connsiteX0" y="connsiteY0"/>
                </a:cxn>
                <a:cxn ang="0">
                  <a:pos x="connsiteX1" y="connsiteY1"/>
                </a:cxn>
                <a:cxn ang="0">
                  <a:pos x="connsiteX2" y="connsiteY2"/>
                </a:cxn>
                <a:cxn ang="0">
                  <a:pos x="connsiteX3" y="connsiteY3"/>
                </a:cxn>
              </a:cxnLst>
              <a:rect l="l" t="t" r="r" b="b"/>
              <a:pathLst>
                <a:path w="1152525" h="266700">
                  <a:moveTo>
                    <a:pt x="0" y="0"/>
                  </a:moveTo>
                  <a:cubicBezTo>
                    <a:pt x="169465" y="6350"/>
                    <a:pt x="338931" y="12701"/>
                    <a:pt x="495300" y="33338"/>
                  </a:cubicBezTo>
                  <a:cubicBezTo>
                    <a:pt x="651669" y="53975"/>
                    <a:pt x="828675" y="84931"/>
                    <a:pt x="938212" y="123825"/>
                  </a:cubicBezTo>
                  <a:cubicBezTo>
                    <a:pt x="1047749" y="162719"/>
                    <a:pt x="1100137" y="214709"/>
                    <a:pt x="1152525" y="26670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6" name="任意多边形 45"/>
            <p:cNvSpPr/>
            <p:nvPr/>
          </p:nvSpPr>
          <p:spPr>
            <a:xfrm>
              <a:off x="4429125" y="4452938"/>
              <a:ext cx="1090613" cy="333375"/>
            </a:xfrm>
            <a:custGeom>
              <a:avLst/>
              <a:gdLst>
                <a:gd name="connsiteX0" fmla="*/ 0 w 1090613"/>
                <a:gd name="connsiteY0" fmla="*/ 0 h 333375"/>
                <a:gd name="connsiteX1" fmla="*/ 561975 w 1090613"/>
                <a:gd name="connsiteY1" fmla="*/ 57150 h 333375"/>
                <a:gd name="connsiteX2" fmla="*/ 876300 w 1090613"/>
                <a:gd name="connsiteY2" fmla="*/ 171450 h 333375"/>
                <a:gd name="connsiteX3" fmla="*/ 1090613 w 1090613"/>
                <a:gd name="connsiteY3" fmla="*/ 333375 h 333375"/>
              </a:gdLst>
              <a:ahLst/>
              <a:cxnLst>
                <a:cxn ang="0">
                  <a:pos x="connsiteX0" y="connsiteY0"/>
                </a:cxn>
                <a:cxn ang="0">
                  <a:pos x="connsiteX1" y="connsiteY1"/>
                </a:cxn>
                <a:cxn ang="0">
                  <a:pos x="connsiteX2" y="connsiteY2"/>
                </a:cxn>
                <a:cxn ang="0">
                  <a:pos x="connsiteX3" y="connsiteY3"/>
                </a:cxn>
              </a:cxnLst>
              <a:rect l="l" t="t" r="r" b="b"/>
              <a:pathLst>
                <a:path w="1090613" h="333375">
                  <a:moveTo>
                    <a:pt x="0" y="0"/>
                  </a:moveTo>
                  <a:cubicBezTo>
                    <a:pt x="207962" y="14287"/>
                    <a:pt x="415925" y="28575"/>
                    <a:pt x="561975" y="57150"/>
                  </a:cubicBezTo>
                  <a:cubicBezTo>
                    <a:pt x="708025" y="85725"/>
                    <a:pt x="788194" y="125413"/>
                    <a:pt x="876300" y="171450"/>
                  </a:cubicBezTo>
                  <a:cubicBezTo>
                    <a:pt x="964406" y="217487"/>
                    <a:pt x="1027509" y="275431"/>
                    <a:pt x="1090613" y="333375"/>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7" name="任意多边形 46"/>
            <p:cNvSpPr/>
            <p:nvPr/>
          </p:nvSpPr>
          <p:spPr>
            <a:xfrm>
              <a:off x="1219200" y="3933371"/>
              <a:ext cx="1016000" cy="0"/>
            </a:xfrm>
            <a:custGeom>
              <a:avLst/>
              <a:gdLst>
                <a:gd name="connsiteX0" fmla="*/ 1016000 w 1016000"/>
                <a:gd name="connsiteY0" fmla="*/ 0 h 0"/>
                <a:gd name="connsiteX1" fmla="*/ 0 w 1016000"/>
                <a:gd name="connsiteY1" fmla="*/ 0 h 0"/>
              </a:gdLst>
              <a:ahLst/>
              <a:cxnLst>
                <a:cxn ang="0">
                  <a:pos x="connsiteX0" y="connsiteY0"/>
                </a:cxn>
                <a:cxn ang="0">
                  <a:pos x="connsiteX1" y="connsiteY1"/>
                </a:cxn>
              </a:cxnLst>
              <a:rect l="l" t="t" r="r" b="b"/>
              <a:pathLst>
                <a:path w="1016000">
                  <a:moveTo>
                    <a:pt x="1016000" y="0"/>
                  </a:moveTo>
                  <a:lnTo>
                    <a:pt x="0" y="0"/>
                  </a:ln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55" name="矩形 54"/>
          <p:cNvSpPr/>
          <p:nvPr/>
        </p:nvSpPr>
        <p:spPr>
          <a:xfrm>
            <a:off x="2763020" y="4029078"/>
            <a:ext cx="3518912" cy="400110"/>
          </a:xfrm>
          <a:prstGeom prst="rect">
            <a:avLst/>
          </a:prstGeom>
        </p:spPr>
        <p:txBody>
          <a:bodyPr wrap="none">
            <a:spAutoFit/>
          </a:bodyPr>
          <a:lstStyle/>
          <a:p>
            <a:pPr lvl="0" algn="ctr" defTabSz="914400" fontAlgn="base">
              <a:spcBef>
                <a:spcPct val="0"/>
              </a:spcBef>
              <a:spcAft>
                <a:spcPct val="0"/>
              </a:spcAft>
            </a:pPr>
            <a:r>
              <a:rPr lang="zh-CN" altLang="en-US" sz="2000" b="1" dirty="0" smtClean="0">
                <a:solidFill>
                  <a:srgbClr val="0303EB"/>
                </a:solidFill>
                <a:latin typeface="Calibri" pitchFamily="34" charset="0"/>
                <a:ea typeface="宋体" pitchFamily="2" charset="-122"/>
                <a:cs typeface="Times New Roman" pitchFamily="18" charset="0"/>
              </a:rPr>
              <a:t>滞后型阶梯分级速度控制模式</a:t>
            </a:r>
            <a:endParaRPr lang="zh-CN" altLang="en-US" sz="2000" b="1" dirty="0" smtClean="0">
              <a:solidFill>
                <a:srgbClr val="0303EB"/>
              </a:solidFill>
              <a:latin typeface="Arial" pitchFamily="34" charset="0"/>
              <a:ea typeface="宋体" pitchFamily="2" charset="-122"/>
              <a:cs typeface="宋体" pitchFamily="2" charset="-122"/>
            </a:endParaRPr>
          </a:p>
        </p:txBody>
      </p:sp>
      <p:sp>
        <p:nvSpPr>
          <p:cNvPr id="56" name="矩形 55"/>
          <p:cNvSpPr/>
          <p:nvPr/>
        </p:nvSpPr>
        <p:spPr>
          <a:xfrm>
            <a:off x="2834458" y="6672284"/>
            <a:ext cx="3023585" cy="400110"/>
          </a:xfrm>
          <a:prstGeom prst="rect">
            <a:avLst/>
          </a:prstGeom>
        </p:spPr>
        <p:txBody>
          <a:bodyPr wrap="none">
            <a:spAutoFit/>
          </a:bodyPr>
          <a:lstStyle/>
          <a:p>
            <a:pPr lvl="0" algn="ctr" defTabSz="914400" fontAlgn="base">
              <a:spcBef>
                <a:spcPct val="0"/>
              </a:spcBef>
              <a:spcAft>
                <a:spcPct val="0"/>
              </a:spcAft>
            </a:pPr>
            <a:r>
              <a:rPr lang="zh-CN" altLang="en-US" sz="2000" b="1" dirty="0" smtClean="0">
                <a:solidFill>
                  <a:srgbClr val="0303EB"/>
                </a:solidFill>
                <a:latin typeface="Calibri" pitchFamily="34" charset="0"/>
                <a:ea typeface="宋体" pitchFamily="2" charset="-122"/>
                <a:cs typeface="Times New Roman" pitchFamily="18" charset="0"/>
              </a:rPr>
              <a:t>滞后型曲线速度控制模式</a:t>
            </a:r>
            <a:endParaRPr lang="zh-CN" altLang="en-US" sz="2000" b="1" dirty="0" smtClean="0">
              <a:solidFill>
                <a:srgbClr val="0303EB"/>
              </a:solidFill>
              <a:latin typeface="Arial" pitchFamily="34" charset="0"/>
              <a:ea typeface="宋体" pitchFamily="2" charset="-122"/>
              <a:cs typeface="宋体" pitchFamily="2" charset="-122"/>
            </a:endParaRPr>
          </a:p>
        </p:txBody>
      </p:sp>
      <p:sp>
        <p:nvSpPr>
          <p:cNvPr id="57" name="矩形 56"/>
          <p:cNvSpPr/>
          <p:nvPr/>
        </p:nvSpPr>
        <p:spPr>
          <a:xfrm>
            <a:off x="8335184" y="2600318"/>
            <a:ext cx="3357586" cy="1137106"/>
          </a:xfrm>
          <a:prstGeom prst="rect">
            <a:avLst/>
          </a:prstGeom>
          <a:solidFill>
            <a:schemeClr val="accent1">
              <a:lumMod val="20000"/>
              <a:lumOff val="80000"/>
            </a:schemeClr>
          </a:solidFill>
          <a:ln>
            <a:solidFill>
              <a:srgbClr val="00B050"/>
            </a:solidFill>
          </a:ln>
        </p:spPr>
        <p:txBody>
          <a:bodyPr wrap="square">
            <a:spAutoFit/>
          </a:bodyPr>
          <a:lstStyle/>
          <a:p>
            <a:pPr>
              <a:lnSpc>
                <a:spcPct val="150000"/>
              </a:lnSpc>
            </a:pPr>
            <a:r>
              <a:rPr lang="zh-CN" altLang="en-US" sz="2400" b="1" dirty="0" smtClean="0">
                <a:solidFill>
                  <a:srgbClr val="0303EB"/>
                </a:solidFill>
              </a:rPr>
              <a:t>需要增加一个闭塞分区作保护区段</a:t>
            </a:r>
            <a:endParaRPr lang="zh-CN" altLang="en-US" sz="2400" b="1" dirty="0">
              <a:solidFill>
                <a:srgbClr val="0303EB"/>
              </a:solidFill>
            </a:endParaRPr>
          </a:p>
        </p:txBody>
      </p:sp>
      <p:sp>
        <p:nvSpPr>
          <p:cNvPr id="58" name="云形标注 57"/>
          <p:cNvSpPr/>
          <p:nvPr/>
        </p:nvSpPr>
        <p:spPr>
          <a:xfrm>
            <a:off x="8120870" y="0"/>
            <a:ext cx="3571900" cy="1571636"/>
          </a:xfrm>
          <a:prstGeom prst="cloudCallout">
            <a:avLst>
              <a:gd name="adj1" fmla="val -68066"/>
              <a:gd name="adj2" fmla="val 10101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想一想，两种模式区别在哪？</a:t>
            </a:r>
            <a:endParaRPr lang="zh-CN" alt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down)">
                                      <p:cBhvr>
                                        <p:cTn id="7" dur="500"/>
                                        <p:tgtEl>
                                          <p:spTgt spid="5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2771146"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4.2.1  </a:t>
            </a:r>
            <a:r>
              <a:rPr lang="zh-CN" altLang="en-US" sz="2800" b="1" dirty="0" smtClean="0">
                <a:solidFill>
                  <a:srgbClr val="0070C0"/>
                </a:solidFill>
                <a:latin typeface="微软雅黑" pitchFamily="34" charset="-122"/>
                <a:ea typeface="微软雅黑" pitchFamily="34" charset="-122"/>
                <a:sym typeface="Arial" pitchFamily="34" charset="0"/>
              </a:rPr>
              <a:t>固定闭塞</a:t>
            </a:r>
            <a:endParaRPr lang="zh-CN" altLang="en-US" sz="2800" dirty="0">
              <a:solidFill>
                <a:srgbClr val="0070C0"/>
              </a:solidFill>
            </a:endParaRPr>
          </a:p>
        </p:txBody>
      </p:sp>
      <p:grpSp>
        <p:nvGrpSpPr>
          <p:cNvPr id="3" name="组合 2"/>
          <p:cNvGrpSpPr/>
          <p:nvPr/>
        </p:nvGrpSpPr>
        <p:grpSpPr>
          <a:xfrm>
            <a:off x="691318" y="1242996"/>
            <a:ext cx="4790719" cy="461665"/>
            <a:chOff x="548443" y="1281397"/>
            <a:chExt cx="4790719"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4362092" cy="461665"/>
            </a:xfrm>
            <a:prstGeom prst="rect">
              <a:avLst/>
            </a:prstGeom>
          </p:spPr>
          <p:txBody>
            <a:bodyPr wrap="none">
              <a:spAutoFit/>
            </a:bodyPr>
            <a:lstStyle/>
            <a:p>
              <a:r>
                <a:rPr lang="en-US" altLang="zh-CN" sz="2400" b="1" dirty="0" smtClean="0"/>
                <a:t>2</a:t>
              </a:r>
              <a:r>
                <a:rPr lang="zh-CN" altLang="en-US" sz="2400" b="1" dirty="0" smtClean="0"/>
                <a:t>、分级制动模式</a:t>
              </a:r>
              <a:r>
                <a:rPr lang="zh-CN" altLang="en-US" sz="2400" b="1" dirty="0" smtClean="0">
                  <a:solidFill>
                    <a:srgbClr val="0303EB"/>
                  </a:solidFill>
                </a:rPr>
                <a:t>（讨论分析）</a:t>
              </a:r>
              <a:endParaRPr lang="zh-CN" altLang="en-US" sz="2400" b="1" dirty="0">
                <a:solidFill>
                  <a:srgbClr val="0303EB"/>
                </a:solidFill>
              </a:endParaRPr>
            </a:p>
          </p:txBody>
        </p:sp>
      </p:grpSp>
      <p:grpSp>
        <p:nvGrpSpPr>
          <p:cNvPr id="7" name="组合 6"/>
          <p:cNvGrpSpPr/>
          <p:nvPr/>
        </p:nvGrpSpPr>
        <p:grpSpPr>
          <a:xfrm>
            <a:off x="4191780" y="1385872"/>
            <a:ext cx="7286676" cy="2524614"/>
            <a:chOff x="1082641" y="2559602"/>
            <a:chExt cx="7286676" cy="2524614"/>
          </a:xfrm>
        </p:grpSpPr>
        <p:cxnSp>
          <p:nvCxnSpPr>
            <p:cNvPr id="8" name="直接连接符 7"/>
            <p:cNvCxnSpPr/>
            <p:nvPr/>
          </p:nvCxnSpPr>
          <p:spPr>
            <a:xfrm>
              <a:off x="1214414" y="3286124"/>
              <a:ext cx="7154903"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9" name="组合 5"/>
            <p:cNvGrpSpPr/>
            <p:nvPr/>
          </p:nvGrpSpPr>
          <p:grpSpPr>
            <a:xfrm>
              <a:off x="1654145" y="3000372"/>
              <a:ext cx="428628" cy="285752"/>
              <a:chOff x="1582707" y="2285992"/>
              <a:chExt cx="682172" cy="285752"/>
            </a:xfrm>
          </p:grpSpPr>
          <p:sp>
            <p:nvSpPr>
              <p:cNvPr id="33" name="椭圆 32"/>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34"/>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p:cNvGrpSpPr/>
            <p:nvPr/>
          </p:nvGrpSpPr>
          <p:grpSpPr>
            <a:xfrm>
              <a:off x="6797681" y="3000372"/>
              <a:ext cx="428628" cy="285752"/>
              <a:chOff x="1582707" y="2285992"/>
              <a:chExt cx="682172" cy="285752"/>
            </a:xfrm>
          </p:grpSpPr>
          <p:sp>
            <p:nvSpPr>
              <p:cNvPr id="30" name="椭圆 29"/>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任意多边形 10"/>
            <p:cNvSpPr/>
            <p:nvPr/>
          </p:nvSpPr>
          <p:spPr>
            <a:xfrm>
              <a:off x="2219325" y="3233738"/>
              <a:ext cx="0" cy="104775"/>
            </a:xfrm>
            <a:custGeom>
              <a:avLst/>
              <a:gdLst>
                <a:gd name="connsiteX0" fmla="*/ 0 w 0"/>
                <a:gd name="connsiteY0" fmla="*/ 0 h 104775"/>
                <a:gd name="connsiteX1" fmla="*/ 0 w 0"/>
                <a:gd name="connsiteY1" fmla="*/ 104775 h 104775"/>
              </a:gdLst>
              <a:ahLst/>
              <a:cxnLst>
                <a:cxn ang="0">
                  <a:pos x="connsiteX0" y="connsiteY0"/>
                </a:cxn>
                <a:cxn ang="0">
                  <a:pos x="connsiteX1" y="connsiteY1"/>
                </a:cxn>
              </a:cxnLst>
              <a:rect l="l" t="t" r="r" b="b"/>
              <a:pathLst>
                <a:path h="104775">
                  <a:moveTo>
                    <a:pt x="0" y="0"/>
                  </a:moveTo>
                  <a:lnTo>
                    <a:pt x="0" y="104775"/>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12" name="直接箭头连接符 11"/>
            <p:cNvCxnSpPr/>
            <p:nvPr/>
          </p:nvCxnSpPr>
          <p:spPr>
            <a:xfrm rot="10800000" flipH="1" flipV="1">
              <a:off x="4225913" y="2988230"/>
              <a:ext cx="1571636" cy="1588"/>
            </a:xfrm>
            <a:prstGeom prst="straightConnector1">
              <a:avLst/>
            </a:prstGeom>
            <a:ln w="28575">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4583103" y="2559602"/>
              <a:ext cx="955711" cy="369332"/>
            </a:xfrm>
            <a:prstGeom prst="rect">
              <a:avLst/>
            </a:prstGeom>
          </p:spPr>
          <p:txBody>
            <a:bodyPr wrap="none">
              <a:spAutoFit/>
            </a:bodyPr>
            <a:lstStyle/>
            <a:p>
              <a:pPr algn="ctr"/>
              <a:r>
                <a:rPr lang="zh-CN" altLang="en-US" dirty="0" smtClean="0"/>
                <a:t> </a:t>
              </a:r>
              <a:r>
                <a:rPr lang="zh-CN" altLang="en-US" sz="1400" dirty="0" smtClean="0"/>
                <a:t>运行方向</a:t>
              </a:r>
              <a:endParaRPr lang="zh-CN" altLang="en-US" sz="1400" dirty="0"/>
            </a:p>
          </p:txBody>
        </p:sp>
        <p:sp>
          <p:nvSpPr>
            <p:cNvPr id="14" name="任意多边形 13"/>
            <p:cNvSpPr/>
            <p:nvPr/>
          </p:nvSpPr>
          <p:spPr>
            <a:xfrm>
              <a:off x="1225517" y="4786322"/>
              <a:ext cx="7143800" cy="45719"/>
            </a:xfrm>
            <a:custGeom>
              <a:avLst/>
              <a:gdLst>
                <a:gd name="connsiteX0" fmla="*/ 0 w 5791200"/>
                <a:gd name="connsiteY0" fmla="*/ 0 h 0"/>
                <a:gd name="connsiteX1" fmla="*/ 5791200 w 5791200"/>
                <a:gd name="connsiteY1" fmla="*/ 0 h 0"/>
              </a:gdLst>
              <a:ahLst/>
              <a:cxnLst>
                <a:cxn ang="0">
                  <a:pos x="connsiteX0" y="connsiteY0"/>
                </a:cxn>
                <a:cxn ang="0">
                  <a:pos x="connsiteX1" y="connsiteY1"/>
                </a:cxn>
              </a:cxnLst>
              <a:rect l="l" t="t" r="r" b="b"/>
              <a:pathLst>
                <a:path w="5791200">
                  <a:moveTo>
                    <a:pt x="0" y="0"/>
                  </a:moveTo>
                  <a:lnTo>
                    <a:pt x="5791200" y="0"/>
                  </a:ln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 name="任意多边形 14"/>
            <p:cNvSpPr/>
            <p:nvPr/>
          </p:nvSpPr>
          <p:spPr>
            <a:xfrm>
              <a:off x="2220686" y="3280229"/>
              <a:ext cx="0" cy="1509485"/>
            </a:xfrm>
            <a:custGeom>
              <a:avLst/>
              <a:gdLst>
                <a:gd name="connsiteX0" fmla="*/ 0 w 0"/>
                <a:gd name="connsiteY0" fmla="*/ 0 h 1509485"/>
                <a:gd name="connsiteX1" fmla="*/ 0 w 0"/>
                <a:gd name="connsiteY1" fmla="*/ 1509485 h 1509485"/>
              </a:gdLst>
              <a:ahLst/>
              <a:cxnLst>
                <a:cxn ang="0">
                  <a:pos x="connsiteX0" y="connsiteY0"/>
                </a:cxn>
                <a:cxn ang="0">
                  <a:pos x="connsiteX1" y="connsiteY1"/>
                </a:cxn>
              </a:cxnLst>
              <a:rect l="l" t="t" r="r" b="b"/>
              <a:pathLst>
                <a:path h="1509485">
                  <a:moveTo>
                    <a:pt x="0" y="0"/>
                  </a:moveTo>
                  <a:lnTo>
                    <a:pt x="0" y="1509485"/>
                  </a:lnTo>
                </a:path>
              </a:pathLst>
            </a:custGeom>
            <a:ln w="28575">
              <a:solidFill>
                <a:schemeClr val="accent4">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任意多边形 15"/>
            <p:cNvSpPr/>
            <p:nvPr/>
          </p:nvSpPr>
          <p:spPr>
            <a:xfrm>
              <a:off x="3294743" y="3236686"/>
              <a:ext cx="0" cy="1567543"/>
            </a:xfrm>
            <a:custGeom>
              <a:avLst/>
              <a:gdLst>
                <a:gd name="connsiteX0" fmla="*/ 0 w 0"/>
                <a:gd name="connsiteY0" fmla="*/ 0 h 1567543"/>
                <a:gd name="connsiteX1" fmla="*/ 0 w 0"/>
                <a:gd name="connsiteY1" fmla="*/ 1567543 h 1567543"/>
              </a:gdLst>
              <a:ahLst/>
              <a:cxnLst>
                <a:cxn ang="0">
                  <a:pos x="connsiteX0" y="connsiteY0"/>
                </a:cxn>
                <a:cxn ang="0">
                  <a:pos x="connsiteX1" y="connsiteY1"/>
                </a:cxn>
              </a:cxnLst>
              <a:rect l="l" t="t" r="r" b="b"/>
              <a:pathLst>
                <a:path h="1567543">
                  <a:moveTo>
                    <a:pt x="0" y="0"/>
                  </a:moveTo>
                  <a:lnTo>
                    <a:pt x="0" y="1567543"/>
                  </a:lnTo>
                </a:path>
              </a:pathLst>
            </a:custGeom>
            <a:ln w="28575">
              <a:solidFill>
                <a:schemeClr val="accent4">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任意多边形 16"/>
            <p:cNvSpPr/>
            <p:nvPr/>
          </p:nvSpPr>
          <p:spPr>
            <a:xfrm>
              <a:off x="4426857" y="3222171"/>
              <a:ext cx="0" cy="1596572"/>
            </a:xfrm>
            <a:custGeom>
              <a:avLst/>
              <a:gdLst>
                <a:gd name="connsiteX0" fmla="*/ 0 w 0"/>
                <a:gd name="connsiteY0" fmla="*/ 0 h 1596572"/>
                <a:gd name="connsiteX1" fmla="*/ 0 w 0"/>
                <a:gd name="connsiteY1" fmla="*/ 1596572 h 1596572"/>
              </a:gdLst>
              <a:ahLst/>
              <a:cxnLst>
                <a:cxn ang="0">
                  <a:pos x="connsiteX0" y="connsiteY0"/>
                </a:cxn>
                <a:cxn ang="0">
                  <a:pos x="connsiteX1" y="connsiteY1"/>
                </a:cxn>
              </a:cxnLst>
              <a:rect l="l" t="t" r="r" b="b"/>
              <a:pathLst>
                <a:path h="1596572">
                  <a:moveTo>
                    <a:pt x="0" y="0"/>
                  </a:moveTo>
                  <a:lnTo>
                    <a:pt x="0" y="1596572"/>
                  </a:lnTo>
                </a:path>
              </a:pathLst>
            </a:custGeom>
            <a:ln w="28575">
              <a:solidFill>
                <a:schemeClr val="accent4">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任意多边形 17"/>
            <p:cNvSpPr/>
            <p:nvPr/>
          </p:nvSpPr>
          <p:spPr>
            <a:xfrm>
              <a:off x="5515429" y="3222171"/>
              <a:ext cx="0" cy="1582058"/>
            </a:xfrm>
            <a:custGeom>
              <a:avLst/>
              <a:gdLst>
                <a:gd name="connsiteX0" fmla="*/ 0 w 0"/>
                <a:gd name="connsiteY0" fmla="*/ 0 h 1582058"/>
                <a:gd name="connsiteX1" fmla="*/ 0 w 0"/>
                <a:gd name="connsiteY1" fmla="*/ 1582058 h 1582058"/>
              </a:gdLst>
              <a:ahLst/>
              <a:cxnLst>
                <a:cxn ang="0">
                  <a:pos x="connsiteX0" y="connsiteY0"/>
                </a:cxn>
                <a:cxn ang="0">
                  <a:pos x="connsiteX1" y="connsiteY1"/>
                </a:cxn>
              </a:cxnLst>
              <a:rect l="l" t="t" r="r" b="b"/>
              <a:pathLst>
                <a:path h="1582058">
                  <a:moveTo>
                    <a:pt x="0" y="0"/>
                  </a:moveTo>
                  <a:lnTo>
                    <a:pt x="0" y="1582058"/>
                  </a:lnTo>
                </a:path>
              </a:pathLst>
            </a:custGeom>
            <a:ln w="28575">
              <a:solidFill>
                <a:schemeClr val="accent4">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任意多边形 18"/>
            <p:cNvSpPr/>
            <p:nvPr/>
          </p:nvSpPr>
          <p:spPr>
            <a:xfrm>
              <a:off x="6633029" y="3207657"/>
              <a:ext cx="0" cy="1567543"/>
            </a:xfrm>
            <a:custGeom>
              <a:avLst/>
              <a:gdLst>
                <a:gd name="connsiteX0" fmla="*/ 0 w 0"/>
                <a:gd name="connsiteY0" fmla="*/ 0 h 1567543"/>
                <a:gd name="connsiteX1" fmla="*/ 0 w 0"/>
                <a:gd name="connsiteY1" fmla="*/ 1567543 h 1567543"/>
              </a:gdLst>
              <a:ahLst/>
              <a:cxnLst>
                <a:cxn ang="0">
                  <a:pos x="connsiteX0" y="connsiteY0"/>
                </a:cxn>
                <a:cxn ang="0">
                  <a:pos x="connsiteX1" y="connsiteY1"/>
                </a:cxn>
              </a:cxnLst>
              <a:rect l="l" t="t" r="r" b="b"/>
              <a:pathLst>
                <a:path h="1567543">
                  <a:moveTo>
                    <a:pt x="0" y="0"/>
                  </a:moveTo>
                  <a:lnTo>
                    <a:pt x="0" y="1567543"/>
                  </a:lnTo>
                </a:path>
              </a:pathLst>
            </a:custGeom>
            <a:ln w="28575">
              <a:solidFill>
                <a:schemeClr val="accent4">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0" name="任意多边形 19"/>
            <p:cNvSpPr/>
            <p:nvPr/>
          </p:nvSpPr>
          <p:spPr>
            <a:xfrm>
              <a:off x="1204686" y="3947886"/>
              <a:ext cx="4310743" cy="841828"/>
            </a:xfrm>
            <a:custGeom>
              <a:avLst/>
              <a:gdLst>
                <a:gd name="connsiteX0" fmla="*/ 0 w 4310743"/>
                <a:gd name="connsiteY0" fmla="*/ 0 h 841828"/>
                <a:gd name="connsiteX1" fmla="*/ 2090057 w 4310743"/>
                <a:gd name="connsiteY1" fmla="*/ 0 h 841828"/>
                <a:gd name="connsiteX2" fmla="*/ 2090057 w 4310743"/>
                <a:gd name="connsiteY2" fmla="*/ 246743 h 841828"/>
                <a:gd name="connsiteX3" fmla="*/ 3222171 w 4310743"/>
                <a:gd name="connsiteY3" fmla="*/ 246743 h 841828"/>
                <a:gd name="connsiteX4" fmla="*/ 3222171 w 4310743"/>
                <a:gd name="connsiteY4" fmla="*/ 508000 h 841828"/>
                <a:gd name="connsiteX5" fmla="*/ 4310743 w 4310743"/>
                <a:gd name="connsiteY5" fmla="*/ 508000 h 841828"/>
                <a:gd name="connsiteX6" fmla="*/ 4310743 w 4310743"/>
                <a:gd name="connsiteY6" fmla="*/ 841828 h 841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10743" h="841828">
                  <a:moveTo>
                    <a:pt x="0" y="0"/>
                  </a:moveTo>
                  <a:lnTo>
                    <a:pt x="2090057" y="0"/>
                  </a:lnTo>
                  <a:lnTo>
                    <a:pt x="2090057" y="246743"/>
                  </a:lnTo>
                  <a:lnTo>
                    <a:pt x="3222171" y="246743"/>
                  </a:lnTo>
                  <a:lnTo>
                    <a:pt x="3222171" y="508000"/>
                  </a:lnTo>
                  <a:lnTo>
                    <a:pt x="4310743" y="508000"/>
                  </a:lnTo>
                  <a:lnTo>
                    <a:pt x="4310743" y="841828"/>
                  </a:lnTo>
                </a:path>
              </a:pathLst>
            </a:custGeom>
            <a:ln w="28575">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1" name="矩形 20"/>
            <p:cNvSpPr/>
            <p:nvPr/>
          </p:nvSpPr>
          <p:spPr>
            <a:xfrm>
              <a:off x="1082641" y="3488296"/>
              <a:ext cx="420308" cy="369332"/>
            </a:xfrm>
            <a:prstGeom prst="rect">
              <a:avLst/>
            </a:prstGeom>
          </p:spPr>
          <p:txBody>
            <a:bodyPr wrap="none">
              <a:spAutoFit/>
            </a:bodyPr>
            <a:lstStyle/>
            <a:p>
              <a:pPr algn="ctr"/>
              <a:r>
                <a:rPr lang="zh-CN" altLang="en-US" dirty="0" smtClean="0"/>
                <a:t> </a:t>
              </a:r>
              <a:r>
                <a:rPr lang="en-US" altLang="zh-CN" sz="1400" dirty="0" smtClean="0"/>
                <a:t>80</a:t>
              </a:r>
              <a:endParaRPr lang="zh-CN" altLang="en-US" sz="1400" dirty="0"/>
            </a:p>
          </p:txBody>
        </p:sp>
        <p:grpSp>
          <p:nvGrpSpPr>
            <p:cNvPr id="22" name="组合 28"/>
            <p:cNvGrpSpPr/>
            <p:nvPr/>
          </p:nvGrpSpPr>
          <p:grpSpPr>
            <a:xfrm>
              <a:off x="3295650" y="3978275"/>
              <a:ext cx="3338513" cy="798513"/>
              <a:chOff x="3295650" y="3978275"/>
              <a:chExt cx="3338513" cy="798513"/>
            </a:xfrm>
          </p:grpSpPr>
          <p:sp>
            <p:nvSpPr>
              <p:cNvPr id="27" name="任意多边形 26"/>
              <p:cNvSpPr/>
              <p:nvPr/>
            </p:nvSpPr>
            <p:spPr>
              <a:xfrm>
                <a:off x="3295650" y="3978275"/>
                <a:ext cx="1143000" cy="260350"/>
              </a:xfrm>
              <a:custGeom>
                <a:avLst/>
                <a:gdLst>
                  <a:gd name="connsiteX0" fmla="*/ 0 w 1143000"/>
                  <a:gd name="connsiteY0" fmla="*/ 12700 h 260350"/>
                  <a:gd name="connsiteX1" fmla="*/ 685800 w 1143000"/>
                  <a:gd name="connsiteY1" fmla="*/ 41275 h 260350"/>
                  <a:gd name="connsiteX2" fmla="*/ 1143000 w 1143000"/>
                  <a:gd name="connsiteY2" fmla="*/ 260350 h 260350"/>
                </a:gdLst>
                <a:ahLst/>
                <a:cxnLst>
                  <a:cxn ang="0">
                    <a:pos x="connsiteX0" y="connsiteY0"/>
                  </a:cxn>
                  <a:cxn ang="0">
                    <a:pos x="connsiteX1" y="connsiteY1"/>
                  </a:cxn>
                  <a:cxn ang="0">
                    <a:pos x="connsiteX2" y="connsiteY2"/>
                  </a:cxn>
                </a:cxnLst>
                <a:rect l="l" t="t" r="r" b="b"/>
                <a:pathLst>
                  <a:path w="1143000" h="260350">
                    <a:moveTo>
                      <a:pt x="0" y="12700"/>
                    </a:moveTo>
                    <a:cubicBezTo>
                      <a:pt x="247650" y="6350"/>
                      <a:pt x="495300" y="0"/>
                      <a:pt x="685800" y="41275"/>
                    </a:cubicBezTo>
                    <a:cubicBezTo>
                      <a:pt x="876300" y="82550"/>
                      <a:pt x="1009650" y="171450"/>
                      <a:pt x="1143000" y="260350"/>
                    </a:cubicBezTo>
                  </a:path>
                </a:pathLst>
              </a:cu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8" name="任意多边形 27"/>
              <p:cNvSpPr/>
              <p:nvPr/>
            </p:nvSpPr>
            <p:spPr>
              <a:xfrm>
                <a:off x="4429125" y="4233863"/>
                <a:ext cx="1095375" cy="280987"/>
              </a:xfrm>
              <a:custGeom>
                <a:avLst/>
                <a:gdLst>
                  <a:gd name="connsiteX0" fmla="*/ 0 w 1095375"/>
                  <a:gd name="connsiteY0" fmla="*/ 0 h 280987"/>
                  <a:gd name="connsiteX1" fmla="*/ 762000 w 1095375"/>
                  <a:gd name="connsiteY1" fmla="*/ 61912 h 280987"/>
                  <a:gd name="connsiteX2" fmla="*/ 1095375 w 1095375"/>
                  <a:gd name="connsiteY2" fmla="*/ 280987 h 280987"/>
                </a:gdLst>
                <a:ahLst/>
                <a:cxnLst>
                  <a:cxn ang="0">
                    <a:pos x="connsiteX0" y="connsiteY0"/>
                  </a:cxn>
                  <a:cxn ang="0">
                    <a:pos x="connsiteX1" y="connsiteY1"/>
                  </a:cxn>
                  <a:cxn ang="0">
                    <a:pos x="connsiteX2" y="connsiteY2"/>
                  </a:cxn>
                </a:cxnLst>
                <a:rect l="l" t="t" r="r" b="b"/>
                <a:pathLst>
                  <a:path w="1095375" h="280987">
                    <a:moveTo>
                      <a:pt x="0" y="0"/>
                    </a:moveTo>
                    <a:cubicBezTo>
                      <a:pt x="289719" y="7540"/>
                      <a:pt x="579438" y="15081"/>
                      <a:pt x="762000" y="61912"/>
                    </a:cubicBezTo>
                    <a:cubicBezTo>
                      <a:pt x="944562" y="108743"/>
                      <a:pt x="1019968" y="194865"/>
                      <a:pt x="1095375" y="280987"/>
                    </a:cubicBezTo>
                  </a:path>
                </a:pathLst>
              </a:cu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9" name="任意多边形 28"/>
              <p:cNvSpPr/>
              <p:nvPr/>
            </p:nvSpPr>
            <p:spPr>
              <a:xfrm>
                <a:off x="5514975" y="4514850"/>
                <a:ext cx="1119188" cy="261938"/>
              </a:xfrm>
              <a:custGeom>
                <a:avLst/>
                <a:gdLst>
                  <a:gd name="connsiteX0" fmla="*/ 0 w 1119188"/>
                  <a:gd name="connsiteY0" fmla="*/ 0 h 261938"/>
                  <a:gd name="connsiteX1" fmla="*/ 752475 w 1119188"/>
                  <a:gd name="connsiteY1" fmla="*/ 80963 h 261938"/>
                  <a:gd name="connsiteX2" fmla="*/ 1119188 w 1119188"/>
                  <a:gd name="connsiteY2" fmla="*/ 261938 h 261938"/>
                </a:gdLst>
                <a:ahLst/>
                <a:cxnLst>
                  <a:cxn ang="0">
                    <a:pos x="connsiteX0" y="connsiteY0"/>
                  </a:cxn>
                  <a:cxn ang="0">
                    <a:pos x="connsiteX1" y="connsiteY1"/>
                  </a:cxn>
                  <a:cxn ang="0">
                    <a:pos x="connsiteX2" y="connsiteY2"/>
                  </a:cxn>
                </a:cxnLst>
                <a:rect l="l" t="t" r="r" b="b"/>
                <a:pathLst>
                  <a:path w="1119188" h="261938">
                    <a:moveTo>
                      <a:pt x="0" y="0"/>
                    </a:moveTo>
                    <a:cubicBezTo>
                      <a:pt x="282972" y="18653"/>
                      <a:pt x="565944" y="37307"/>
                      <a:pt x="752475" y="80963"/>
                    </a:cubicBezTo>
                    <a:cubicBezTo>
                      <a:pt x="939006" y="124619"/>
                      <a:pt x="1029097" y="193278"/>
                      <a:pt x="1119188" y="261938"/>
                    </a:cubicBezTo>
                  </a:path>
                </a:pathLst>
              </a:cu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23" name="矩形 22"/>
            <p:cNvSpPr/>
            <p:nvPr/>
          </p:nvSpPr>
          <p:spPr>
            <a:xfrm>
              <a:off x="3225781" y="3845486"/>
              <a:ext cx="420308" cy="369332"/>
            </a:xfrm>
            <a:prstGeom prst="rect">
              <a:avLst/>
            </a:prstGeom>
          </p:spPr>
          <p:txBody>
            <a:bodyPr wrap="none">
              <a:spAutoFit/>
            </a:bodyPr>
            <a:lstStyle/>
            <a:p>
              <a:pPr algn="ctr"/>
              <a:r>
                <a:rPr lang="zh-CN" altLang="en-US" dirty="0" smtClean="0"/>
                <a:t> </a:t>
              </a:r>
              <a:r>
                <a:rPr lang="en-US" altLang="zh-CN" sz="1400" dirty="0" smtClean="0"/>
                <a:t>60</a:t>
              </a:r>
              <a:endParaRPr lang="zh-CN" altLang="en-US" sz="1400" dirty="0"/>
            </a:p>
          </p:txBody>
        </p:sp>
        <p:sp>
          <p:nvSpPr>
            <p:cNvPr id="24" name="矩形 23"/>
            <p:cNvSpPr/>
            <p:nvPr/>
          </p:nvSpPr>
          <p:spPr>
            <a:xfrm>
              <a:off x="4377109" y="4059800"/>
              <a:ext cx="420308" cy="369332"/>
            </a:xfrm>
            <a:prstGeom prst="rect">
              <a:avLst/>
            </a:prstGeom>
          </p:spPr>
          <p:txBody>
            <a:bodyPr wrap="none">
              <a:spAutoFit/>
            </a:bodyPr>
            <a:lstStyle/>
            <a:p>
              <a:pPr algn="ctr"/>
              <a:r>
                <a:rPr lang="zh-CN" altLang="en-US" dirty="0" smtClean="0"/>
                <a:t> </a:t>
              </a:r>
              <a:r>
                <a:rPr lang="en-US" altLang="zh-CN" sz="1400" dirty="0" smtClean="0"/>
                <a:t>40</a:t>
              </a:r>
              <a:endParaRPr lang="zh-CN" altLang="en-US" sz="1400" dirty="0"/>
            </a:p>
          </p:txBody>
        </p:sp>
        <p:sp>
          <p:nvSpPr>
            <p:cNvPr id="25" name="矩形 24"/>
            <p:cNvSpPr/>
            <p:nvPr/>
          </p:nvSpPr>
          <p:spPr>
            <a:xfrm>
              <a:off x="5511797" y="4500570"/>
              <a:ext cx="276037" cy="307777"/>
            </a:xfrm>
            <a:prstGeom prst="rect">
              <a:avLst/>
            </a:prstGeom>
          </p:spPr>
          <p:txBody>
            <a:bodyPr wrap="none">
              <a:spAutoFit/>
            </a:bodyPr>
            <a:lstStyle/>
            <a:p>
              <a:pPr algn="ctr"/>
              <a:r>
                <a:rPr lang="en-US" altLang="zh-CN" sz="1400" dirty="0" smtClean="0"/>
                <a:t>0</a:t>
              </a:r>
              <a:endParaRPr lang="zh-CN" altLang="en-US" sz="1400" dirty="0"/>
            </a:p>
          </p:txBody>
        </p:sp>
        <p:sp>
          <p:nvSpPr>
            <p:cNvPr id="26" name="矩形 25"/>
            <p:cNvSpPr/>
            <p:nvPr/>
          </p:nvSpPr>
          <p:spPr>
            <a:xfrm>
              <a:off x="5511797" y="4714884"/>
              <a:ext cx="955710" cy="369332"/>
            </a:xfrm>
            <a:prstGeom prst="rect">
              <a:avLst/>
            </a:prstGeom>
          </p:spPr>
          <p:txBody>
            <a:bodyPr wrap="none">
              <a:spAutoFit/>
            </a:bodyPr>
            <a:lstStyle/>
            <a:p>
              <a:pPr algn="ctr"/>
              <a:r>
                <a:rPr lang="zh-CN" altLang="en-US" dirty="0" smtClean="0"/>
                <a:t> </a:t>
              </a:r>
              <a:r>
                <a:rPr lang="zh-CN" altLang="en-US" sz="1400" dirty="0" smtClean="0"/>
                <a:t>保护区段</a:t>
              </a:r>
              <a:endParaRPr lang="zh-CN" altLang="en-US" sz="1400" dirty="0"/>
            </a:p>
          </p:txBody>
        </p:sp>
      </p:grpSp>
      <p:sp>
        <p:nvSpPr>
          <p:cNvPr id="36" name="矩形 35"/>
          <p:cNvSpPr/>
          <p:nvPr/>
        </p:nvSpPr>
        <p:spPr>
          <a:xfrm>
            <a:off x="191252" y="1885938"/>
            <a:ext cx="3669594" cy="400110"/>
          </a:xfrm>
          <a:prstGeom prst="rect">
            <a:avLst/>
          </a:prstGeom>
        </p:spPr>
        <p:txBody>
          <a:bodyPr wrap="none">
            <a:spAutoFit/>
          </a:bodyPr>
          <a:lstStyle/>
          <a:p>
            <a:r>
              <a:rPr lang="zh-CN" altLang="en-US" sz="2000" b="1" dirty="0" smtClean="0"/>
              <a:t>（</a:t>
            </a:r>
            <a:r>
              <a:rPr lang="en-US" sz="2000" b="1" dirty="0" smtClean="0"/>
              <a:t>1</a:t>
            </a:r>
            <a:r>
              <a:rPr lang="zh-CN" altLang="en-US" sz="2000" b="1" dirty="0" smtClean="0"/>
              <a:t>）阶梯型分级速度控制模式</a:t>
            </a:r>
            <a:endParaRPr lang="zh-CN" altLang="en-US" sz="2000" b="1" dirty="0"/>
          </a:p>
        </p:txBody>
      </p:sp>
      <p:sp>
        <p:nvSpPr>
          <p:cNvPr id="37" name="矩形 36"/>
          <p:cNvSpPr/>
          <p:nvPr/>
        </p:nvSpPr>
        <p:spPr>
          <a:xfrm>
            <a:off x="6334920" y="3814764"/>
            <a:ext cx="2236510" cy="400110"/>
          </a:xfrm>
          <a:prstGeom prst="rect">
            <a:avLst/>
          </a:prstGeom>
        </p:spPr>
        <p:txBody>
          <a:bodyPr wrap="none">
            <a:spAutoFit/>
          </a:bodyPr>
          <a:lstStyle/>
          <a:p>
            <a:r>
              <a:rPr lang="zh-CN" altLang="en-US" sz="2000" b="1" dirty="0" smtClean="0"/>
              <a:t>超前速度控制模式</a:t>
            </a:r>
            <a:endParaRPr lang="zh-CN" altLang="en-US" sz="2000" b="1" dirty="0"/>
          </a:p>
        </p:txBody>
      </p:sp>
      <p:grpSp>
        <p:nvGrpSpPr>
          <p:cNvPr id="38" name="组合 37"/>
          <p:cNvGrpSpPr/>
          <p:nvPr/>
        </p:nvGrpSpPr>
        <p:grpSpPr>
          <a:xfrm>
            <a:off x="4263218" y="4100516"/>
            <a:ext cx="7286676" cy="2596052"/>
            <a:chOff x="1082641" y="2488164"/>
            <a:chExt cx="7286676" cy="2596052"/>
          </a:xfrm>
        </p:grpSpPr>
        <p:cxnSp>
          <p:nvCxnSpPr>
            <p:cNvPr id="39" name="直接连接符 38"/>
            <p:cNvCxnSpPr/>
            <p:nvPr/>
          </p:nvCxnSpPr>
          <p:spPr>
            <a:xfrm>
              <a:off x="1214414" y="3286124"/>
              <a:ext cx="7154903"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0" name="组合 5"/>
            <p:cNvGrpSpPr/>
            <p:nvPr/>
          </p:nvGrpSpPr>
          <p:grpSpPr>
            <a:xfrm>
              <a:off x="1654145" y="3000372"/>
              <a:ext cx="428628" cy="285752"/>
              <a:chOff x="1582707" y="2285992"/>
              <a:chExt cx="682172" cy="285752"/>
            </a:xfrm>
          </p:grpSpPr>
          <p:sp>
            <p:nvSpPr>
              <p:cNvPr id="64" name="椭圆 63"/>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1" name="组合 9"/>
            <p:cNvGrpSpPr/>
            <p:nvPr/>
          </p:nvGrpSpPr>
          <p:grpSpPr>
            <a:xfrm>
              <a:off x="6797681" y="3000372"/>
              <a:ext cx="428628" cy="285752"/>
              <a:chOff x="1582707" y="2285992"/>
              <a:chExt cx="682172" cy="285752"/>
            </a:xfrm>
          </p:grpSpPr>
          <p:sp>
            <p:nvSpPr>
              <p:cNvPr id="61" name="椭圆 60"/>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2" name="任意多边形 41"/>
            <p:cNvSpPr/>
            <p:nvPr/>
          </p:nvSpPr>
          <p:spPr>
            <a:xfrm>
              <a:off x="2219325" y="3233738"/>
              <a:ext cx="0" cy="104775"/>
            </a:xfrm>
            <a:custGeom>
              <a:avLst/>
              <a:gdLst>
                <a:gd name="connsiteX0" fmla="*/ 0 w 0"/>
                <a:gd name="connsiteY0" fmla="*/ 0 h 104775"/>
                <a:gd name="connsiteX1" fmla="*/ 0 w 0"/>
                <a:gd name="connsiteY1" fmla="*/ 104775 h 104775"/>
              </a:gdLst>
              <a:ahLst/>
              <a:cxnLst>
                <a:cxn ang="0">
                  <a:pos x="connsiteX0" y="connsiteY0"/>
                </a:cxn>
                <a:cxn ang="0">
                  <a:pos x="connsiteX1" y="connsiteY1"/>
                </a:cxn>
              </a:cxnLst>
              <a:rect l="l" t="t" r="r" b="b"/>
              <a:pathLst>
                <a:path h="104775">
                  <a:moveTo>
                    <a:pt x="0" y="0"/>
                  </a:moveTo>
                  <a:lnTo>
                    <a:pt x="0" y="104775"/>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43" name="直接箭头连接符 42"/>
            <p:cNvCxnSpPr/>
            <p:nvPr/>
          </p:nvCxnSpPr>
          <p:spPr>
            <a:xfrm rot="10800000" flipH="1" flipV="1">
              <a:off x="4225913" y="2988230"/>
              <a:ext cx="1571636" cy="1588"/>
            </a:xfrm>
            <a:prstGeom prst="straightConnector1">
              <a:avLst/>
            </a:prstGeom>
            <a:ln w="28575">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44" name="矩形 43"/>
            <p:cNvSpPr/>
            <p:nvPr/>
          </p:nvSpPr>
          <p:spPr>
            <a:xfrm>
              <a:off x="4583103" y="2488164"/>
              <a:ext cx="955711" cy="369332"/>
            </a:xfrm>
            <a:prstGeom prst="rect">
              <a:avLst/>
            </a:prstGeom>
          </p:spPr>
          <p:txBody>
            <a:bodyPr wrap="none">
              <a:spAutoFit/>
            </a:bodyPr>
            <a:lstStyle/>
            <a:p>
              <a:pPr algn="ctr"/>
              <a:r>
                <a:rPr lang="zh-CN" altLang="en-US" dirty="0" smtClean="0"/>
                <a:t> </a:t>
              </a:r>
              <a:r>
                <a:rPr lang="zh-CN" altLang="en-US" sz="1400" dirty="0" smtClean="0"/>
                <a:t>运行方向</a:t>
              </a:r>
              <a:endParaRPr lang="zh-CN" altLang="en-US" sz="1400" dirty="0"/>
            </a:p>
          </p:txBody>
        </p:sp>
        <p:sp>
          <p:nvSpPr>
            <p:cNvPr id="45" name="任意多边形 44"/>
            <p:cNvSpPr/>
            <p:nvPr/>
          </p:nvSpPr>
          <p:spPr>
            <a:xfrm>
              <a:off x="1225517" y="4786322"/>
              <a:ext cx="7143800" cy="45719"/>
            </a:xfrm>
            <a:custGeom>
              <a:avLst/>
              <a:gdLst>
                <a:gd name="connsiteX0" fmla="*/ 0 w 5791200"/>
                <a:gd name="connsiteY0" fmla="*/ 0 h 0"/>
                <a:gd name="connsiteX1" fmla="*/ 5791200 w 5791200"/>
                <a:gd name="connsiteY1" fmla="*/ 0 h 0"/>
              </a:gdLst>
              <a:ahLst/>
              <a:cxnLst>
                <a:cxn ang="0">
                  <a:pos x="connsiteX0" y="connsiteY0"/>
                </a:cxn>
                <a:cxn ang="0">
                  <a:pos x="connsiteX1" y="connsiteY1"/>
                </a:cxn>
              </a:cxnLst>
              <a:rect l="l" t="t" r="r" b="b"/>
              <a:pathLst>
                <a:path w="5791200">
                  <a:moveTo>
                    <a:pt x="0" y="0"/>
                  </a:moveTo>
                  <a:lnTo>
                    <a:pt x="5791200" y="0"/>
                  </a:ln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6" name="任意多边形 45"/>
            <p:cNvSpPr/>
            <p:nvPr/>
          </p:nvSpPr>
          <p:spPr>
            <a:xfrm>
              <a:off x="2220686" y="3280229"/>
              <a:ext cx="0" cy="1509485"/>
            </a:xfrm>
            <a:custGeom>
              <a:avLst/>
              <a:gdLst>
                <a:gd name="connsiteX0" fmla="*/ 0 w 0"/>
                <a:gd name="connsiteY0" fmla="*/ 0 h 1509485"/>
                <a:gd name="connsiteX1" fmla="*/ 0 w 0"/>
                <a:gd name="connsiteY1" fmla="*/ 1509485 h 1509485"/>
              </a:gdLst>
              <a:ahLst/>
              <a:cxnLst>
                <a:cxn ang="0">
                  <a:pos x="connsiteX0" y="connsiteY0"/>
                </a:cxn>
                <a:cxn ang="0">
                  <a:pos x="connsiteX1" y="connsiteY1"/>
                </a:cxn>
              </a:cxnLst>
              <a:rect l="l" t="t" r="r" b="b"/>
              <a:pathLst>
                <a:path h="1509485">
                  <a:moveTo>
                    <a:pt x="0" y="0"/>
                  </a:moveTo>
                  <a:lnTo>
                    <a:pt x="0" y="1509485"/>
                  </a:lnTo>
                </a:path>
              </a:pathLst>
            </a:custGeom>
            <a:ln w="28575">
              <a:solidFill>
                <a:schemeClr val="accent4">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7" name="任意多边形 46"/>
            <p:cNvSpPr/>
            <p:nvPr/>
          </p:nvSpPr>
          <p:spPr>
            <a:xfrm>
              <a:off x="3294743" y="3236686"/>
              <a:ext cx="0" cy="1567543"/>
            </a:xfrm>
            <a:custGeom>
              <a:avLst/>
              <a:gdLst>
                <a:gd name="connsiteX0" fmla="*/ 0 w 0"/>
                <a:gd name="connsiteY0" fmla="*/ 0 h 1567543"/>
                <a:gd name="connsiteX1" fmla="*/ 0 w 0"/>
                <a:gd name="connsiteY1" fmla="*/ 1567543 h 1567543"/>
              </a:gdLst>
              <a:ahLst/>
              <a:cxnLst>
                <a:cxn ang="0">
                  <a:pos x="connsiteX0" y="connsiteY0"/>
                </a:cxn>
                <a:cxn ang="0">
                  <a:pos x="connsiteX1" y="connsiteY1"/>
                </a:cxn>
              </a:cxnLst>
              <a:rect l="l" t="t" r="r" b="b"/>
              <a:pathLst>
                <a:path h="1567543">
                  <a:moveTo>
                    <a:pt x="0" y="0"/>
                  </a:moveTo>
                  <a:lnTo>
                    <a:pt x="0" y="1567543"/>
                  </a:lnTo>
                </a:path>
              </a:pathLst>
            </a:custGeom>
            <a:ln w="28575">
              <a:solidFill>
                <a:schemeClr val="accent4">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8" name="任意多边形 47"/>
            <p:cNvSpPr/>
            <p:nvPr/>
          </p:nvSpPr>
          <p:spPr>
            <a:xfrm>
              <a:off x="4426857" y="3222171"/>
              <a:ext cx="0" cy="1596572"/>
            </a:xfrm>
            <a:custGeom>
              <a:avLst/>
              <a:gdLst>
                <a:gd name="connsiteX0" fmla="*/ 0 w 0"/>
                <a:gd name="connsiteY0" fmla="*/ 0 h 1596572"/>
                <a:gd name="connsiteX1" fmla="*/ 0 w 0"/>
                <a:gd name="connsiteY1" fmla="*/ 1596572 h 1596572"/>
              </a:gdLst>
              <a:ahLst/>
              <a:cxnLst>
                <a:cxn ang="0">
                  <a:pos x="connsiteX0" y="connsiteY0"/>
                </a:cxn>
                <a:cxn ang="0">
                  <a:pos x="connsiteX1" y="connsiteY1"/>
                </a:cxn>
              </a:cxnLst>
              <a:rect l="l" t="t" r="r" b="b"/>
              <a:pathLst>
                <a:path h="1596572">
                  <a:moveTo>
                    <a:pt x="0" y="0"/>
                  </a:moveTo>
                  <a:lnTo>
                    <a:pt x="0" y="1596572"/>
                  </a:lnTo>
                </a:path>
              </a:pathLst>
            </a:custGeom>
            <a:ln w="28575">
              <a:solidFill>
                <a:schemeClr val="accent4">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9" name="任意多边形 48"/>
            <p:cNvSpPr/>
            <p:nvPr/>
          </p:nvSpPr>
          <p:spPr>
            <a:xfrm>
              <a:off x="5515429" y="3222171"/>
              <a:ext cx="0" cy="1582058"/>
            </a:xfrm>
            <a:custGeom>
              <a:avLst/>
              <a:gdLst>
                <a:gd name="connsiteX0" fmla="*/ 0 w 0"/>
                <a:gd name="connsiteY0" fmla="*/ 0 h 1582058"/>
                <a:gd name="connsiteX1" fmla="*/ 0 w 0"/>
                <a:gd name="connsiteY1" fmla="*/ 1582058 h 1582058"/>
              </a:gdLst>
              <a:ahLst/>
              <a:cxnLst>
                <a:cxn ang="0">
                  <a:pos x="connsiteX0" y="connsiteY0"/>
                </a:cxn>
                <a:cxn ang="0">
                  <a:pos x="connsiteX1" y="connsiteY1"/>
                </a:cxn>
              </a:cxnLst>
              <a:rect l="l" t="t" r="r" b="b"/>
              <a:pathLst>
                <a:path h="1582058">
                  <a:moveTo>
                    <a:pt x="0" y="0"/>
                  </a:moveTo>
                  <a:lnTo>
                    <a:pt x="0" y="1582058"/>
                  </a:lnTo>
                </a:path>
              </a:pathLst>
            </a:custGeom>
            <a:ln w="28575">
              <a:solidFill>
                <a:schemeClr val="accent4">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0" name="任意多边形 49"/>
            <p:cNvSpPr/>
            <p:nvPr/>
          </p:nvSpPr>
          <p:spPr>
            <a:xfrm>
              <a:off x="6633029" y="3207657"/>
              <a:ext cx="0" cy="1567543"/>
            </a:xfrm>
            <a:custGeom>
              <a:avLst/>
              <a:gdLst>
                <a:gd name="connsiteX0" fmla="*/ 0 w 0"/>
                <a:gd name="connsiteY0" fmla="*/ 0 h 1567543"/>
                <a:gd name="connsiteX1" fmla="*/ 0 w 0"/>
                <a:gd name="connsiteY1" fmla="*/ 1567543 h 1567543"/>
              </a:gdLst>
              <a:ahLst/>
              <a:cxnLst>
                <a:cxn ang="0">
                  <a:pos x="connsiteX0" y="connsiteY0"/>
                </a:cxn>
                <a:cxn ang="0">
                  <a:pos x="connsiteX1" y="connsiteY1"/>
                </a:cxn>
              </a:cxnLst>
              <a:rect l="l" t="t" r="r" b="b"/>
              <a:pathLst>
                <a:path h="1567543">
                  <a:moveTo>
                    <a:pt x="0" y="0"/>
                  </a:moveTo>
                  <a:lnTo>
                    <a:pt x="0" y="1567543"/>
                  </a:lnTo>
                </a:path>
              </a:pathLst>
            </a:custGeom>
            <a:ln w="28575">
              <a:solidFill>
                <a:schemeClr val="accent4">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1" name="任意多边形 50"/>
            <p:cNvSpPr/>
            <p:nvPr/>
          </p:nvSpPr>
          <p:spPr>
            <a:xfrm>
              <a:off x="1204686" y="3947886"/>
              <a:ext cx="4310743" cy="841828"/>
            </a:xfrm>
            <a:custGeom>
              <a:avLst/>
              <a:gdLst>
                <a:gd name="connsiteX0" fmla="*/ 0 w 4310743"/>
                <a:gd name="connsiteY0" fmla="*/ 0 h 841828"/>
                <a:gd name="connsiteX1" fmla="*/ 2090057 w 4310743"/>
                <a:gd name="connsiteY1" fmla="*/ 0 h 841828"/>
                <a:gd name="connsiteX2" fmla="*/ 2090057 w 4310743"/>
                <a:gd name="connsiteY2" fmla="*/ 246743 h 841828"/>
                <a:gd name="connsiteX3" fmla="*/ 3222171 w 4310743"/>
                <a:gd name="connsiteY3" fmla="*/ 246743 h 841828"/>
                <a:gd name="connsiteX4" fmla="*/ 3222171 w 4310743"/>
                <a:gd name="connsiteY4" fmla="*/ 508000 h 841828"/>
                <a:gd name="connsiteX5" fmla="*/ 4310743 w 4310743"/>
                <a:gd name="connsiteY5" fmla="*/ 508000 h 841828"/>
                <a:gd name="connsiteX6" fmla="*/ 4310743 w 4310743"/>
                <a:gd name="connsiteY6" fmla="*/ 841828 h 841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10743" h="841828">
                  <a:moveTo>
                    <a:pt x="0" y="0"/>
                  </a:moveTo>
                  <a:lnTo>
                    <a:pt x="2090057" y="0"/>
                  </a:lnTo>
                  <a:lnTo>
                    <a:pt x="2090057" y="246743"/>
                  </a:lnTo>
                  <a:lnTo>
                    <a:pt x="3222171" y="246743"/>
                  </a:lnTo>
                  <a:lnTo>
                    <a:pt x="3222171" y="508000"/>
                  </a:lnTo>
                  <a:lnTo>
                    <a:pt x="4310743" y="508000"/>
                  </a:lnTo>
                  <a:lnTo>
                    <a:pt x="4310743" y="841828"/>
                  </a:lnTo>
                </a:path>
              </a:pathLst>
            </a:custGeom>
            <a:ln w="28575">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2" name="矩形 51"/>
            <p:cNvSpPr/>
            <p:nvPr/>
          </p:nvSpPr>
          <p:spPr>
            <a:xfrm>
              <a:off x="1082641" y="3488296"/>
              <a:ext cx="420308" cy="369332"/>
            </a:xfrm>
            <a:prstGeom prst="rect">
              <a:avLst/>
            </a:prstGeom>
          </p:spPr>
          <p:txBody>
            <a:bodyPr wrap="none">
              <a:spAutoFit/>
            </a:bodyPr>
            <a:lstStyle/>
            <a:p>
              <a:pPr algn="ctr"/>
              <a:r>
                <a:rPr lang="zh-CN" altLang="en-US" dirty="0" smtClean="0"/>
                <a:t> </a:t>
              </a:r>
              <a:r>
                <a:rPr lang="en-US" altLang="zh-CN" sz="1400" dirty="0" smtClean="0"/>
                <a:t>80</a:t>
              </a:r>
              <a:endParaRPr lang="zh-CN" altLang="en-US" sz="1400" dirty="0"/>
            </a:p>
          </p:txBody>
        </p:sp>
        <p:sp>
          <p:nvSpPr>
            <p:cNvPr id="53" name="矩形 52"/>
            <p:cNvSpPr/>
            <p:nvPr/>
          </p:nvSpPr>
          <p:spPr>
            <a:xfrm>
              <a:off x="3225781" y="3916924"/>
              <a:ext cx="420308" cy="369332"/>
            </a:xfrm>
            <a:prstGeom prst="rect">
              <a:avLst/>
            </a:prstGeom>
          </p:spPr>
          <p:txBody>
            <a:bodyPr wrap="none">
              <a:spAutoFit/>
            </a:bodyPr>
            <a:lstStyle/>
            <a:p>
              <a:pPr algn="ctr"/>
              <a:r>
                <a:rPr lang="zh-CN" altLang="en-US" dirty="0" smtClean="0"/>
                <a:t> </a:t>
              </a:r>
              <a:r>
                <a:rPr lang="en-US" altLang="zh-CN" sz="1400" dirty="0" smtClean="0"/>
                <a:t>60</a:t>
              </a:r>
              <a:endParaRPr lang="zh-CN" altLang="en-US" sz="1400" dirty="0"/>
            </a:p>
          </p:txBody>
        </p:sp>
        <p:sp>
          <p:nvSpPr>
            <p:cNvPr id="54" name="矩形 53"/>
            <p:cNvSpPr/>
            <p:nvPr/>
          </p:nvSpPr>
          <p:spPr>
            <a:xfrm>
              <a:off x="4377109" y="4143380"/>
              <a:ext cx="420308" cy="369332"/>
            </a:xfrm>
            <a:prstGeom prst="rect">
              <a:avLst/>
            </a:prstGeom>
          </p:spPr>
          <p:txBody>
            <a:bodyPr wrap="none">
              <a:spAutoFit/>
            </a:bodyPr>
            <a:lstStyle/>
            <a:p>
              <a:pPr algn="ctr"/>
              <a:r>
                <a:rPr lang="zh-CN" altLang="en-US" dirty="0" smtClean="0"/>
                <a:t> </a:t>
              </a:r>
              <a:r>
                <a:rPr lang="en-US" altLang="zh-CN" sz="1400" dirty="0" smtClean="0"/>
                <a:t>40</a:t>
              </a:r>
              <a:endParaRPr lang="zh-CN" altLang="en-US" sz="1400" dirty="0"/>
            </a:p>
          </p:txBody>
        </p:sp>
        <p:sp>
          <p:nvSpPr>
            <p:cNvPr id="55" name="矩形 54"/>
            <p:cNvSpPr/>
            <p:nvPr/>
          </p:nvSpPr>
          <p:spPr>
            <a:xfrm>
              <a:off x="5511797" y="4500570"/>
              <a:ext cx="276037" cy="307777"/>
            </a:xfrm>
            <a:prstGeom prst="rect">
              <a:avLst/>
            </a:prstGeom>
          </p:spPr>
          <p:txBody>
            <a:bodyPr wrap="none">
              <a:spAutoFit/>
            </a:bodyPr>
            <a:lstStyle/>
            <a:p>
              <a:pPr algn="ctr"/>
              <a:r>
                <a:rPr lang="en-US" altLang="zh-CN" sz="1400" dirty="0" smtClean="0"/>
                <a:t>0</a:t>
              </a:r>
              <a:endParaRPr lang="zh-CN" altLang="en-US" sz="1400" dirty="0"/>
            </a:p>
          </p:txBody>
        </p:sp>
        <p:sp>
          <p:nvSpPr>
            <p:cNvPr id="56" name="任意多边形 55"/>
            <p:cNvSpPr/>
            <p:nvPr/>
          </p:nvSpPr>
          <p:spPr>
            <a:xfrm>
              <a:off x="1262063" y="3962400"/>
              <a:ext cx="2038350" cy="247650"/>
            </a:xfrm>
            <a:custGeom>
              <a:avLst/>
              <a:gdLst>
                <a:gd name="connsiteX0" fmla="*/ 0 w 2038350"/>
                <a:gd name="connsiteY0" fmla="*/ 0 h 247650"/>
                <a:gd name="connsiteX1" fmla="*/ 1081087 w 2038350"/>
                <a:gd name="connsiteY1" fmla="*/ 38100 h 247650"/>
                <a:gd name="connsiteX2" fmla="*/ 1804987 w 2038350"/>
                <a:gd name="connsiteY2" fmla="*/ 147638 h 247650"/>
                <a:gd name="connsiteX3" fmla="*/ 2038350 w 2038350"/>
                <a:gd name="connsiteY3" fmla="*/ 247650 h 247650"/>
              </a:gdLst>
              <a:ahLst/>
              <a:cxnLst>
                <a:cxn ang="0">
                  <a:pos x="connsiteX0" y="connsiteY0"/>
                </a:cxn>
                <a:cxn ang="0">
                  <a:pos x="connsiteX1" y="connsiteY1"/>
                </a:cxn>
                <a:cxn ang="0">
                  <a:pos x="connsiteX2" y="connsiteY2"/>
                </a:cxn>
                <a:cxn ang="0">
                  <a:pos x="connsiteX3" y="connsiteY3"/>
                </a:cxn>
              </a:cxnLst>
              <a:rect l="l" t="t" r="r" b="b"/>
              <a:pathLst>
                <a:path w="2038350" h="247650">
                  <a:moveTo>
                    <a:pt x="0" y="0"/>
                  </a:moveTo>
                  <a:cubicBezTo>
                    <a:pt x="390128" y="6747"/>
                    <a:pt x="780256" y="13494"/>
                    <a:pt x="1081087" y="38100"/>
                  </a:cubicBezTo>
                  <a:cubicBezTo>
                    <a:pt x="1381918" y="62706"/>
                    <a:pt x="1645443" y="112713"/>
                    <a:pt x="1804987" y="147638"/>
                  </a:cubicBezTo>
                  <a:cubicBezTo>
                    <a:pt x="1964531" y="182563"/>
                    <a:pt x="2001440" y="215106"/>
                    <a:pt x="2038350" y="247650"/>
                  </a:cubicBezTo>
                </a:path>
              </a:pathLst>
            </a:cu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7" name="任意多边形 56"/>
            <p:cNvSpPr/>
            <p:nvPr/>
          </p:nvSpPr>
          <p:spPr>
            <a:xfrm>
              <a:off x="3290888" y="4210050"/>
              <a:ext cx="1143000" cy="266700"/>
            </a:xfrm>
            <a:custGeom>
              <a:avLst/>
              <a:gdLst>
                <a:gd name="connsiteX0" fmla="*/ 0 w 1143000"/>
                <a:gd name="connsiteY0" fmla="*/ 0 h 266700"/>
                <a:gd name="connsiteX1" fmla="*/ 671512 w 1143000"/>
                <a:gd name="connsiteY1" fmla="*/ 38100 h 266700"/>
                <a:gd name="connsiteX2" fmla="*/ 981075 w 1143000"/>
                <a:gd name="connsiteY2" fmla="*/ 133350 h 266700"/>
                <a:gd name="connsiteX3" fmla="*/ 1143000 w 1143000"/>
                <a:gd name="connsiteY3" fmla="*/ 266700 h 266700"/>
              </a:gdLst>
              <a:ahLst/>
              <a:cxnLst>
                <a:cxn ang="0">
                  <a:pos x="connsiteX0" y="connsiteY0"/>
                </a:cxn>
                <a:cxn ang="0">
                  <a:pos x="connsiteX1" y="connsiteY1"/>
                </a:cxn>
                <a:cxn ang="0">
                  <a:pos x="connsiteX2" y="connsiteY2"/>
                </a:cxn>
                <a:cxn ang="0">
                  <a:pos x="connsiteX3" y="connsiteY3"/>
                </a:cxn>
              </a:cxnLst>
              <a:rect l="l" t="t" r="r" b="b"/>
              <a:pathLst>
                <a:path w="1143000" h="266700">
                  <a:moveTo>
                    <a:pt x="0" y="0"/>
                  </a:moveTo>
                  <a:cubicBezTo>
                    <a:pt x="254000" y="7937"/>
                    <a:pt x="508000" y="15875"/>
                    <a:pt x="671512" y="38100"/>
                  </a:cubicBezTo>
                  <a:cubicBezTo>
                    <a:pt x="835024" y="60325"/>
                    <a:pt x="902494" y="95250"/>
                    <a:pt x="981075" y="133350"/>
                  </a:cubicBezTo>
                  <a:cubicBezTo>
                    <a:pt x="1059656" y="171450"/>
                    <a:pt x="1101328" y="219075"/>
                    <a:pt x="1143000" y="266700"/>
                  </a:cubicBezTo>
                </a:path>
              </a:pathLst>
            </a:cu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8" name="任意多边形 57"/>
            <p:cNvSpPr/>
            <p:nvPr/>
          </p:nvSpPr>
          <p:spPr>
            <a:xfrm>
              <a:off x="4424363" y="4481513"/>
              <a:ext cx="1095375" cy="300037"/>
            </a:xfrm>
            <a:custGeom>
              <a:avLst/>
              <a:gdLst>
                <a:gd name="connsiteX0" fmla="*/ 0 w 1095375"/>
                <a:gd name="connsiteY0" fmla="*/ 0 h 300037"/>
                <a:gd name="connsiteX1" fmla="*/ 638175 w 1095375"/>
                <a:gd name="connsiteY1" fmla="*/ 71437 h 300037"/>
                <a:gd name="connsiteX2" fmla="*/ 966787 w 1095375"/>
                <a:gd name="connsiteY2" fmla="*/ 204787 h 300037"/>
                <a:gd name="connsiteX3" fmla="*/ 1095375 w 1095375"/>
                <a:gd name="connsiteY3" fmla="*/ 300037 h 300037"/>
              </a:gdLst>
              <a:ahLst/>
              <a:cxnLst>
                <a:cxn ang="0">
                  <a:pos x="connsiteX0" y="connsiteY0"/>
                </a:cxn>
                <a:cxn ang="0">
                  <a:pos x="connsiteX1" y="connsiteY1"/>
                </a:cxn>
                <a:cxn ang="0">
                  <a:pos x="connsiteX2" y="connsiteY2"/>
                </a:cxn>
                <a:cxn ang="0">
                  <a:pos x="connsiteX3" y="connsiteY3"/>
                </a:cxn>
              </a:cxnLst>
              <a:rect l="l" t="t" r="r" b="b"/>
              <a:pathLst>
                <a:path w="1095375" h="300037">
                  <a:moveTo>
                    <a:pt x="0" y="0"/>
                  </a:moveTo>
                  <a:cubicBezTo>
                    <a:pt x="238522" y="18653"/>
                    <a:pt x="477044" y="37306"/>
                    <a:pt x="638175" y="71437"/>
                  </a:cubicBezTo>
                  <a:cubicBezTo>
                    <a:pt x="799306" y="105568"/>
                    <a:pt x="890587" y="166687"/>
                    <a:pt x="966787" y="204787"/>
                  </a:cubicBezTo>
                  <a:cubicBezTo>
                    <a:pt x="1042987" y="242887"/>
                    <a:pt x="1069181" y="271462"/>
                    <a:pt x="1095375" y="300037"/>
                  </a:cubicBezTo>
                </a:path>
              </a:pathLst>
            </a:cu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9" name="任意多边形 58"/>
            <p:cNvSpPr/>
            <p:nvPr/>
          </p:nvSpPr>
          <p:spPr>
            <a:xfrm>
              <a:off x="4413956" y="4176889"/>
              <a:ext cx="2077155" cy="609600"/>
            </a:xfrm>
            <a:custGeom>
              <a:avLst/>
              <a:gdLst>
                <a:gd name="connsiteX0" fmla="*/ 0 w 2077155"/>
                <a:gd name="connsiteY0" fmla="*/ 0 h 609600"/>
                <a:gd name="connsiteX1" fmla="*/ 1185333 w 2077155"/>
                <a:gd name="connsiteY1" fmla="*/ 124178 h 609600"/>
                <a:gd name="connsiteX2" fmla="*/ 2077155 w 2077155"/>
                <a:gd name="connsiteY2" fmla="*/ 609600 h 609600"/>
              </a:gdLst>
              <a:ahLst/>
              <a:cxnLst>
                <a:cxn ang="0">
                  <a:pos x="connsiteX0" y="connsiteY0"/>
                </a:cxn>
                <a:cxn ang="0">
                  <a:pos x="connsiteX1" y="connsiteY1"/>
                </a:cxn>
                <a:cxn ang="0">
                  <a:pos x="connsiteX2" y="connsiteY2"/>
                </a:cxn>
              </a:cxnLst>
              <a:rect l="l" t="t" r="r" b="b"/>
              <a:pathLst>
                <a:path w="2077155" h="609600">
                  <a:moveTo>
                    <a:pt x="0" y="0"/>
                  </a:moveTo>
                  <a:cubicBezTo>
                    <a:pt x="419570" y="11289"/>
                    <a:pt x="839141" y="22578"/>
                    <a:pt x="1185333" y="124178"/>
                  </a:cubicBezTo>
                  <a:cubicBezTo>
                    <a:pt x="1531525" y="225778"/>
                    <a:pt x="1804340" y="417689"/>
                    <a:pt x="2077155" y="609600"/>
                  </a:cubicBezTo>
                </a:path>
              </a:pathLst>
            </a:custGeom>
            <a:ln w="9525">
              <a:solidFill>
                <a:srgbClr val="7030A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0" name="矩形 59"/>
            <p:cNvSpPr/>
            <p:nvPr/>
          </p:nvSpPr>
          <p:spPr>
            <a:xfrm>
              <a:off x="5583235" y="4714884"/>
              <a:ext cx="955710" cy="369332"/>
            </a:xfrm>
            <a:prstGeom prst="rect">
              <a:avLst/>
            </a:prstGeom>
          </p:spPr>
          <p:txBody>
            <a:bodyPr wrap="none">
              <a:spAutoFit/>
            </a:bodyPr>
            <a:lstStyle/>
            <a:p>
              <a:pPr algn="ctr"/>
              <a:r>
                <a:rPr lang="zh-CN" altLang="en-US" dirty="0" smtClean="0"/>
                <a:t> </a:t>
              </a:r>
              <a:r>
                <a:rPr lang="zh-CN" altLang="en-US" sz="1400" dirty="0" smtClean="0"/>
                <a:t>保护区段</a:t>
              </a:r>
              <a:endParaRPr lang="zh-CN" altLang="en-US" sz="1400" dirty="0"/>
            </a:p>
          </p:txBody>
        </p:sp>
      </p:grpSp>
      <p:sp>
        <p:nvSpPr>
          <p:cNvPr id="67" name="矩形 66"/>
          <p:cNvSpPr/>
          <p:nvPr/>
        </p:nvSpPr>
        <p:spPr>
          <a:xfrm>
            <a:off x="6406358" y="6600846"/>
            <a:ext cx="2249334" cy="400110"/>
          </a:xfrm>
          <a:prstGeom prst="rect">
            <a:avLst/>
          </a:prstGeom>
        </p:spPr>
        <p:txBody>
          <a:bodyPr wrap="none">
            <a:spAutoFit/>
          </a:bodyPr>
          <a:lstStyle/>
          <a:p>
            <a:r>
              <a:rPr lang="zh-CN" altLang="en-US" sz="2000" b="1" dirty="0" smtClean="0"/>
              <a:t>滞后速度控制模式</a:t>
            </a:r>
            <a:endParaRPr lang="zh-CN" altLang="en-US" sz="2000" b="1" dirty="0"/>
          </a:p>
        </p:txBody>
      </p:sp>
      <p:sp>
        <p:nvSpPr>
          <p:cNvPr id="68" name="任意多边形 67"/>
          <p:cNvSpPr/>
          <p:nvPr/>
        </p:nvSpPr>
        <p:spPr>
          <a:xfrm>
            <a:off x="927279" y="3528811"/>
            <a:ext cx="1558344" cy="0"/>
          </a:xfrm>
          <a:custGeom>
            <a:avLst/>
            <a:gdLst>
              <a:gd name="connsiteX0" fmla="*/ 0 w 1558344"/>
              <a:gd name="connsiteY0" fmla="*/ 0 h 0"/>
              <a:gd name="connsiteX1" fmla="*/ 1558344 w 1558344"/>
              <a:gd name="connsiteY1" fmla="*/ 0 h 0"/>
            </a:gdLst>
            <a:ahLst/>
            <a:cxnLst>
              <a:cxn ang="0">
                <a:pos x="connsiteX0" y="connsiteY0"/>
              </a:cxn>
              <a:cxn ang="0">
                <a:pos x="connsiteX1" y="connsiteY1"/>
              </a:cxn>
            </a:cxnLst>
            <a:rect l="l" t="t" r="r" b="b"/>
            <a:pathLst>
              <a:path w="1558344">
                <a:moveTo>
                  <a:pt x="0" y="0"/>
                </a:moveTo>
                <a:lnTo>
                  <a:pt x="1558344" y="0"/>
                </a:lnTo>
              </a:path>
            </a:pathLst>
          </a:cu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9" name="任意多边形 68"/>
          <p:cNvSpPr/>
          <p:nvPr/>
        </p:nvSpPr>
        <p:spPr>
          <a:xfrm>
            <a:off x="905632" y="5100648"/>
            <a:ext cx="1558344" cy="0"/>
          </a:xfrm>
          <a:custGeom>
            <a:avLst/>
            <a:gdLst>
              <a:gd name="connsiteX0" fmla="*/ 0 w 1558344"/>
              <a:gd name="connsiteY0" fmla="*/ 0 h 0"/>
              <a:gd name="connsiteX1" fmla="*/ 1558344 w 1558344"/>
              <a:gd name="connsiteY1" fmla="*/ 0 h 0"/>
            </a:gdLst>
            <a:ahLst/>
            <a:cxnLst>
              <a:cxn ang="0">
                <a:pos x="connsiteX0" y="connsiteY0"/>
              </a:cxn>
              <a:cxn ang="0">
                <a:pos x="connsiteX1" y="connsiteY1"/>
              </a:cxn>
            </a:cxnLst>
            <a:rect l="l" t="t" r="r" b="b"/>
            <a:pathLst>
              <a:path w="1558344">
                <a:moveTo>
                  <a:pt x="0" y="0"/>
                </a:moveTo>
                <a:lnTo>
                  <a:pt x="1558344" y="0"/>
                </a:lnTo>
              </a:path>
            </a:pathLst>
          </a:cu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0" name="矩形 69"/>
          <p:cNvSpPr/>
          <p:nvPr/>
        </p:nvSpPr>
        <p:spPr>
          <a:xfrm>
            <a:off x="977070" y="3100384"/>
            <a:ext cx="1346844" cy="369332"/>
          </a:xfrm>
          <a:prstGeom prst="rect">
            <a:avLst/>
          </a:prstGeom>
        </p:spPr>
        <p:txBody>
          <a:bodyPr wrap="none">
            <a:spAutoFit/>
          </a:bodyPr>
          <a:lstStyle/>
          <a:p>
            <a:r>
              <a:rPr lang="zh-CN" altLang="en-US" sz="1800" b="1" dirty="0" smtClean="0"/>
              <a:t>限制速度线</a:t>
            </a:r>
            <a:endParaRPr lang="zh-CN" altLang="en-US" sz="1800" b="1" dirty="0"/>
          </a:p>
        </p:txBody>
      </p:sp>
      <p:sp>
        <p:nvSpPr>
          <p:cNvPr id="71" name="矩形 70"/>
          <p:cNvSpPr/>
          <p:nvPr/>
        </p:nvSpPr>
        <p:spPr>
          <a:xfrm>
            <a:off x="905632" y="4672020"/>
            <a:ext cx="1579278" cy="369332"/>
          </a:xfrm>
          <a:prstGeom prst="rect">
            <a:avLst/>
          </a:prstGeom>
        </p:spPr>
        <p:txBody>
          <a:bodyPr wrap="none">
            <a:spAutoFit/>
          </a:bodyPr>
          <a:lstStyle/>
          <a:p>
            <a:r>
              <a:rPr lang="zh-CN" altLang="en-US" sz="1800" b="1" dirty="0" smtClean="0"/>
              <a:t>实际速度曲线</a:t>
            </a:r>
            <a:endParaRPr lang="zh-CN" altLang="en-US" sz="1800" b="1"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 name="ISPRING_SCORM_RATE_SLIDES" val="1"/>
  <p:tag name="ISPRING_ULTRA_SCORM_SLIDE_COUNT" val="1"/>
</p:tagLst>
</file>

<file path=ppt/theme/theme1.xml><?xml version="1.0" encoding="utf-8"?>
<a:theme xmlns:a="http://schemas.openxmlformats.org/drawingml/2006/main" name="Office 主题">
  <a:themeElements>
    <a:clrScheme name="自定义 238">
      <a:dk1>
        <a:sysClr val="windowText" lastClr="000000"/>
      </a:dk1>
      <a:lt1>
        <a:sysClr val="window" lastClr="FFFFFF"/>
      </a:lt1>
      <a:dk2>
        <a:srgbClr val="1F497D"/>
      </a:dk2>
      <a:lt2>
        <a:srgbClr val="EEECE1"/>
      </a:lt2>
      <a:accent1>
        <a:srgbClr val="00AEEE"/>
      </a:accent1>
      <a:accent2>
        <a:srgbClr val="E83828"/>
      </a:accent2>
      <a:accent3>
        <a:srgbClr val="72CD4F"/>
      </a:accent3>
      <a:accent4>
        <a:srgbClr val="FE9800"/>
      </a:accent4>
      <a:accent5>
        <a:srgbClr val="7F7F7F"/>
      </a:accent5>
      <a:accent6>
        <a:srgbClr val="7F7F7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7320</TotalTime>
  <Words>1728</Words>
  <Application>Microsoft Office PowerPoint</Application>
  <PresentationFormat>自定义</PresentationFormat>
  <Paragraphs>258</Paragraphs>
  <Slides>27</Slides>
  <Notes>3</Notes>
  <HiddenSlides>0</HiddenSlides>
  <MMClips>0</MMClips>
  <ScaleCrop>false</ScaleCrop>
  <HeadingPairs>
    <vt:vector size="4" baseType="variant">
      <vt:variant>
        <vt:lpstr>主题</vt:lpstr>
      </vt:variant>
      <vt:variant>
        <vt:i4>1</vt:i4>
      </vt:variant>
      <vt:variant>
        <vt:lpstr>幻灯片标题</vt:lpstr>
      </vt:variant>
      <vt:variant>
        <vt:i4>27</vt:i4>
      </vt:variant>
    </vt:vector>
  </HeadingPairs>
  <TitlesOfParts>
    <vt:vector size="28"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李培俊</dc:creator>
  <cp:lastModifiedBy>Administrator</cp:lastModifiedBy>
  <cp:revision>809</cp:revision>
  <dcterms:created xsi:type="dcterms:W3CDTF">2015-10-16T03:54:15Z</dcterms:created>
  <dcterms:modified xsi:type="dcterms:W3CDTF">2019-05-03T07:40:12Z</dcterms:modified>
</cp:coreProperties>
</file>